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64" r:id="rId4"/>
    <p:sldId id="257" r:id="rId5"/>
    <p:sldId id="269" r:id="rId6"/>
    <p:sldId id="260" r:id="rId7"/>
    <p:sldId id="262" r:id="rId8"/>
    <p:sldId id="263" r:id="rId9"/>
    <p:sldId id="267" r:id="rId10"/>
    <p:sldId id="256" r:id="rId11"/>
    <p:sldId id="270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1" autoAdjust="0"/>
  </p:normalViewPr>
  <p:slideViewPr>
    <p:cSldViewPr>
      <p:cViewPr varScale="1">
        <p:scale>
          <a:sx n="113" d="100"/>
          <a:sy n="113" d="100"/>
        </p:scale>
        <p:origin x="-11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C9ADD-A9F3-48A6-885C-A29F1DA82EC7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DC514-399C-4909-9788-413713D474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CB8CF-7CCE-4CAA-821E-2E8A9F8F09D5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56F87-F103-43D4-B6BC-26A0CB70121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0A259-BD61-4E4F-8F24-D7B970A34F78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207BF-9A1A-4AC3-9CF1-26D132DFD85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820D0-4F2E-4C3F-9F94-64F6326272A0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42779-8474-408F-B834-E9E3195422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5B3BE-ACD8-4F43-A233-8299E470A7EB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A4C26-B373-415A-9D5D-E5AC23484BB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6ACBB1-2E57-4075-8071-E8611B6E7798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AF6A86-9163-4990-9CE7-31E59994C8B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B8A5E-94B9-4D6A-BC48-6FDF327346C3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E614D-8B39-4416-B9A7-01545FB45CC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7E88-3CE5-4B0F-ADF4-0ADF78B9777F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FBFCE-F09A-4645-B4FD-E293DBF94E2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9CA06-272C-4C25-BDCD-89653406E98A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8C45B-CCF3-4626-9417-60D60B14FBE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B925D-E40D-49F3-A1FF-119A6DE3F403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864DC7-83C6-47AA-A473-4F9DB247D7F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FEEB5-82A3-495A-BE24-4AE905A2F063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771C-3B34-4A8A-A0B6-DB4EAF7A076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EACEE6-F34C-4DC6-9746-90280701134E}" type="datetimeFigureOut">
              <a:rPr lang="fr-FR"/>
              <a:pPr>
                <a:defRPr/>
              </a:pPr>
              <a:t>26/11/2014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1442B-A4BF-4BC5-8D80-0DD3B9AB72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fdi.fr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36600" y="4221163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RESIDENCE </a:t>
            </a:r>
            <a:b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TERRASSES DE BERMONDE</a:t>
            </a:r>
          </a:p>
        </p:txBody>
      </p:sp>
      <p:sp>
        <p:nvSpPr>
          <p:cNvPr id="2051" name="Text Box 5"/>
          <p:cNvSpPr txBox="1">
            <a:spLocks noChangeArrowheads="1"/>
          </p:cNvSpPr>
          <p:nvPr/>
        </p:nvSpPr>
        <p:spPr bwMode="auto">
          <a:xfrm>
            <a:off x="457200" y="228600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>
              <a:latin typeface="Arial" pitchFamily="34" charset="0"/>
            </a:endParaRPr>
          </a:p>
        </p:txBody>
      </p:sp>
      <p:sp>
        <p:nvSpPr>
          <p:cNvPr id="2052" name="Text Box 9"/>
          <p:cNvSpPr txBox="1">
            <a:spLocks noChangeArrowheads="1"/>
          </p:cNvSpPr>
          <p:nvPr/>
        </p:nvSpPr>
        <p:spPr bwMode="auto">
          <a:xfrm>
            <a:off x="1143000" y="381000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>
              <a:latin typeface="Arial" pitchFamily="34" charset="0"/>
            </a:endParaRPr>
          </a:p>
        </p:txBody>
      </p:sp>
      <p:sp>
        <p:nvSpPr>
          <p:cNvPr id="2053" name="Text Box 12"/>
          <p:cNvSpPr txBox="1">
            <a:spLocks noChangeArrowheads="1"/>
          </p:cNvSpPr>
          <p:nvPr/>
        </p:nvSpPr>
        <p:spPr bwMode="auto">
          <a:xfrm>
            <a:off x="381000" y="5867400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fr-FR" altLang="fr-FR">
              <a:latin typeface="Arial" pitchFamily="34" charset="0"/>
            </a:endParaRPr>
          </a:p>
        </p:txBody>
      </p:sp>
      <p:sp>
        <p:nvSpPr>
          <p:cNvPr id="2054" name="Text Box 15"/>
          <p:cNvSpPr txBox="1">
            <a:spLocks noChangeArrowheads="1"/>
          </p:cNvSpPr>
          <p:nvPr/>
        </p:nvSpPr>
        <p:spPr bwMode="auto">
          <a:xfrm>
            <a:off x="1600200" y="6019800"/>
            <a:ext cx="7239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200" i="1">
                <a:latin typeface="Arial" pitchFamily="34" charset="0"/>
              </a:rPr>
              <a:t>123 bis avenue de Palavas – CS 10006 – 34078 MONTPELLIER CEDEX 3</a:t>
            </a:r>
          </a:p>
          <a:p>
            <a:pPr>
              <a:spcBef>
                <a:spcPct val="50000"/>
              </a:spcBef>
            </a:pPr>
            <a:r>
              <a:rPr lang="fr-FR" altLang="fr-FR" sz="1200" i="1">
                <a:latin typeface="Arial" pitchFamily="34" charset="0"/>
                <a:sym typeface="Wingdings" pitchFamily="2" charset="2"/>
              </a:rPr>
              <a:t></a:t>
            </a:r>
            <a:r>
              <a:rPr lang="fr-FR" altLang="fr-FR" sz="1200" i="1">
                <a:latin typeface="Arial" pitchFamily="34" charset="0"/>
              </a:rPr>
              <a:t> 04.67.69.66.60 – </a:t>
            </a:r>
            <a:r>
              <a:rPr lang="fr-FR" altLang="fr-FR" sz="1200" i="1">
                <a:latin typeface="Arial" pitchFamily="34" charset="0"/>
                <a:hlinkClick r:id="rId2"/>
              </a:rPr>
              <a:t>www.fdi.fr</a:t>
            </a:r>
            <a:r>
              <a:rPr lang="fr-FR" altLang="fr-FR" sz="1200" i="1">
                <a:latin typeface="Arial" pitchFamily="34" charset="0"/>
              </a:rPr>
              <a:t>   </a:t>
            </a:r>
          </a:p>
        </p:txBody>
      </p:sp>
      <p:pic>
        <p:nvPicPr>
          <p:cNvPr id="2055" name="Image 1" descr="FDI Habit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28625"/>
            <a:ext cx="2293938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736600" y="155733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OPTIMISATION</a:t>
            </a:r>
          </a:p>
          <a:p>
            <a:pPr>
              <a:defRPr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CHAUFFERIE COLLECTIVE</a:t>
            </a:r>
          </a:p>
          <a:p>
            <a:pPr>
              <a:defRPr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TELE SUIVI COURBE</a:t>
            </a:r>
          </a:p>
          <a:p>
            <a:pPr>
              <a:defRPr/>
            </a:pPr>
            <a:r>
              <a:rPr lang="fr-FR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DE CHARGE</a:t>
            </a:r>
          </a:p>
        </p:txBody>
      </p:sp>
      <p:pic>
        <p:nvPicPr>
          <p:cNvPr id="2057" name="Picture 10" descr="logo 100 ANS + FDI Groupe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6050" y="5867400"/>
            <a:ext cx="11811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smtClean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1163638"/>
            <a:ext cx="7345363" cy="519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8" name="Titre 1"/>
          <p:cNvSpPr txBox="1">
            <a:spLocks/>
          </p:cNvSpPr>
          <p:nvPr/>
        </p:nvSpPr>
        <p:spPr bwMode="auto">
          <a:xfrm>
            <a:off x="1187450" y="188913"/>
            <a:ext cx="73453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4000"/>
              <a:t>SCHEMA APRES TRAVAUX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altLang="fr-FR" smtClean="0"/>
              <a:t>Etude des consommations et changement de puissance</a:t>
            </a:r>
          </a:p>
          <a:p>
            <a:r>
              <a:rPr lang="fr-FR" altLang="fr-FR" smtClean="0"/>
              <a:t>Audit de l’installation</a:t>
            </a:r>
          </a:p>
          <a:p>
            <a:r>
              <a:rPr lang="fr-FR" altLang="fr-FR" smtClean="0"/>
              <a:t>Mise en place du suivi des consommations</a:t>
            </a:r>
          </a:p>
          <a:p>
            <a:r>
              <a:rPr lang="fr-FR" altLang="fr-FR" smtClean="0"/>
              <a:t>Analyse et prescription travaux</a:t>
            </a:r>
          </a:p>
          <a:p>
            <a:r>
              <a:rPr lang="fr-FR" altLang="fr-FR" smtClean="0"/>
              <a:t>Mise en œuvre des travaux</a:t>
            </a:r>
          </a:p>
          <a:p>
            <a:r>
              <a:rPr lang="fr-FR" altLang="fr-FR" smtClean="0"/>
              <a:t>Attente retour de facturation</a:t>
            </a:r>
          </a:p>
        </p:txBody>
      </p:sp>
      <p:sp>
        <p:nvSpPr>
          <p:cNvPr id="12291" name="Titre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075613" cy="1143000"/>
          </a:xfrm>
          <a:noFill/>
        </p:spPr>
        <p:txBody>
          <a:bodyPr/>
          <a:lstStyle/>
          <a:p>
            <a:pPr eaLnBrk="1" hangingPunct="1"/>
            <a:r>
              <a:rPr lang="fr-FR" altLang="fr-FR" sz="4000" u="sng" smtClean="0"/>
              <a:t>BILAN D’ACTION</a:t>
            </a:r>
            <a:endParaRPr lang="fr-FR" altLang="fr-FR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625" y="1285875"/>
            <a:ext cx="701992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ZoneTexte 3"/>
          <p:cNvSpPr txBox="1">
            <a:spLocks noChangeArrowheads="1"/>
          </p:cNvSpPr>
          <p:nvPr/>
        </p:nvSpPr>
        <p:spPr bwMode="auto">
          <a:xfrm>
            <a:off x="3240088" y="468313"/>
            <a:ext cx="5584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fr-FR" sz="3200" u="sng" dirty="0" smtClean="0">
                <a:latin typeface="+mn-lt"/>
              </a:rPr>
              <a:t>UNE IMPLANTATION REGIONALE</a:t>
            </a:r>
          </a:p>
        </p:txBody>
      </p:sp>
      <p:sp>
        <p:nvSpPr>
          <p:cNvPr id="3076" name="ZoneTexte 4"/>
          <p:cNvSpPr txBox="1">
            <a:spLocks noChangeArrowheads="1"/>
          </p:cNvSpPr>
          <p:nvPr/>
        </p:nvSpPr>
        <p:spPr bwMode="auto">
          <a:xfrm>
            <a:off x="357188" y="1428750"/>
            <a:ext cx="2262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*    5 départements :</a:t>
            </a:r>
          </a:p>
        </p:txBody>
      </p:sp>
      <p:sp>
        <p:nvSpPr>
          <p:cNvPr id="3077" name="ZoneTexte 5"/>
          <p:cNvSpPr txBox="1">
            <a:spLocks noChangeArrowheads="1"/>
          </p:cNvSpPr>
          <p:nvPr/>
        </p:nvSpPr>
        <p:spPr bwMode="auto">
          <a:xfrm>
            <a:off x="5000625" y="5786438"/>
            <a:ext cx="2063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    </a:t>
            </a:r>
            <a:r>
              <a:rPr lang="fr-FR" sz="1400">
                <a:latin typeface="Arial" pitchFamily="34" charset="0"/>
              </a:rPr>
              <a:t>Pyrénées Orientales</a:t>
            </a:r>
          </a:p>
        </p:txBody>
      </p:sp>
      <p:sp>
        <p:nvSpPr>
          <p:cNvPr id="3078" name="ZoneTexte 7"/>
          <p:cNvSpPr txBox="1">
            <a:spLocks noChangeArrowheads="1"/>
          </p:cNvSpPr>
          <p:nvPr/>
        </p:nvSpPr>
        <p:spPr bwMode="auto">
          <a:xfrm>
            <a:off x="4929188" y="5000625"/>
            <a:ext cx="8588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    </a:t>
            </a:r>
            <a:r>
              <a:rPr lang="fr-FR" sz="1400">
                <a:latin typeface="Arial" pitchFamily="34" charset="0"/>
              </a:rPr>
              <a:t>Aude</a:t>
            </a:r>
          </a:p>
        </p:txBody>
      </p:sp>
      <p:sp>
        <p:nvSpPr>
          <p:cNvPr id="3079" name="ZoneTexte 8"/>
          <p:cNvSpPr txBox="1">
            <a:spLocks noChangeArrowheads="1"/>
          </p:cNvSpPr>
          <p:nvPr/>
        </p:nvSpPr>
        <p:spPr bwMode="auto">
          <a:xfrm>
            <a:off x="5500688" y="4286250"/>
            <a:ext cx="10175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    </a:t>
            </a:r>
            <a:r>
              <a:rPr lang="fr-FR" sz="1400">
                <a:latin typeface="Arial" pitchFamily="34" charset="0"/>
              </a:rPr>
              <a:t>Hérault</a:t>
            </a:r>
          </a:p>
        </p:txBody>
      </p:sp>
      <p:sp>
        <p:nvSpPr>
          <p:cNvPr id="3080" name="ZoneTexte 9"/>
          <p:cNvSpPr txBox="1">
            <a:spLocks noChangeArrowheads="1"/>
          </p:cNvSpPr>
          <p:nvPr/>
        </p:nvSpPr>
        <p:spPr bwMode="auto">
          <a:xfrm>
            <a:off x="6715125" y="3786188"/>
            <a:ext cx="838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    </a:t>
            </a:r>
            <a:r>
              <a:rPr lang="fr-FR" sz="1400">
                <a:latin typeface="Arial" pitchFamily="34" charset="0"/>
              </a:rPr>
              <a:t>Gard</a:t>
            </a:r>
          </a:p>
        </p:txBody>
      </p:sp>
      <p:sp>
        <p:nvSpPr>
          <p:cNvPr id="3081" name="ZoneTexte 10"/>
          <p:cNvSpPr txBox="1">
            <a:spLocks noChangeArrowheads="1"/>
          </p:cNvSpPr>
          <p:nvPr/>
        </p:nvSpPr>
        <p:spPr bwMode="auto">
          <a:xfrm>
            <a:off x="7180263" y="3000375"/>
            <a:ext cx="1963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    </a:t>
            </a:r>
            <a:r>
              <a:rPr lang="fr-FR" sz="1400">
                <a:latin typeface="Arial" pitchFamily="34" charset="0"/>
              </a:rPr>
              <a:t>Bouches du Rhône</a:t>
            </a:r>
          </a:p>
        </p:txBody>
      </p:sp>
      <p:sp>
        <p:nvSpPr>
          <p:cNvPr id="3082" name="ZoneTexte 11"/>
          <p:cNvSpPr txBox="1">
            <a:spLocks noChangeArrowheads="1"/>
          </p:cNvSpPr>
          <p:nvPr/>
        </p:nvSpPr>
        <p:spPr bwMode="auto">
          <a:xfrm>
            <a:off x="714375" y="2000250"/>
            <a:ext cx="20907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*    110 communes</a:t>
            </a:r>
          </a:p>
        </p:txBody>
      </p:sp>
      <p:sp>
        <p:nvSpPr>
          <p:cNvPr id="3083" name="ZoneTexte 12"/>
          <p:cNvSpPr txBox="1">
            <a:spLocks noChangeArrowheads="1"/>
          </p:cNvSpPr>
          <p:nvPr/>
        </p:nvSpPr>
        <p:spPr bwMode="auto">
          <a:xfrm>
            <a:off x="1500188" y="2643188"/>
            <a:ext cx="2095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*    220 résidences</a:t>
            </a:r>
          </a:p>
        </p:txBody>
      </p:sp>
      <p:sp>
        <p:nvSpPr>
          <p:cNvPr id="3084" name="ZoneTexte 13"/>
          <p:cNvSpPr txBox="1">
            <a:spLocks noChangeArrowheads="1"/>
          </p:cNvSpPr>
          <p:nvPr/>
        </p:nvSpPr>
        <p:spPr bwMode="auto">
          <a:xfrm>
            <a:off x="2286000" y="3286125"/>
            <a:ext cx="210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>
                <a:latin typeface="Arial" pitchFamily="34" charset="0"/>
              </a:rPr>
              <a:t>*  5 000 logements</a:t>
            </a:r>
          </a:p>
        </p:txBody>
      </p:sp>
      <p:sp>
        <p:nvSpPr>
          <p:cNvPr id="13" name="Ellipse 12"/>
          <p:cNvSpPr/>
          <p:nvPr/>
        </p:nvSpPr>
        <p:spPr>
          <a:xfrm>
            <a:off x="7072313" y="3143250"/>
            <a:ext cx="71437" cy="14287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3086" name="Image 1" descr="FDI Habitat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96863"/>
            <a:ext cx="2293938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fr-FR" sz="1800" dirty="0" smtClean="0"/>
              <a:t>Commune d’Uzès</a:t>
            </a:r>
            <a:endParaRPr lang="fr-FR" sz="18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fr-FR" sz="1800" dirty="0" smtClean="0"/>
              <a:t>37 logements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1800" dirty="0" smtClean="0"/>
              <a:t>Livraison en 2011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1800" dirty="0" smtClean="0"/>
              <a:t>Chauffage électrique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fr-FR" sz="1800" dirty="0" smtClean="0"/>
              <a:t>Chaufferie collective ECS solaire</a:t>
            </a:r>
          </a:p>
          <a:p>
            <a:pPr eaLnBrk="1" hangingPunct="1">
              <a:defRPr/>
            </a:pPr>
            <a:r>
              <a:rPr lang="fr-FR" sz="1800" dirty="0" smtClean="0"/>
              <a:t>Parking en sous sol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fr-FR" sz="1800" dirty="0"/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11638" y="1268413"/>
            <a:ext cx="4681537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74638"/>
            <a:ext cx="8424863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+mn-lt"/>
                <a:cs typeface="Arial" panose="020B0604020202020204" pitchFamily="34" charset="0"/>
              </a:rPr>
              <a:t>TERRASSES DE BERMONDES</a:t>
            </a:r>
            <a:endParaRPr lang="fr-FR" altLang="fr-FR" sz="3600" dirty="0" smtClean="0">
              <a:latin typeface="+mn-lt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4101" name="Image 3" descr="183 bermonde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650" y="3883025"/>
            <a:ext cx="4392613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ZoneTexte 1"/>
          <p:cNvSpPr txBox="1">
            <a:spLocks noChangeArrowheads="1"/>
          </p:cNvSpPr>
          <p:nvPr/>
        </p:nvSpPr>
        <p:spPr bwMode="auto">
          <a:xfrm>
            <a:off x="6011863" y="5211763"/>
            <a:ext cx="20494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r-FR" altLang="fr-FR"/>
              <a:t>Volet bois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fr-FR" altLang="fr-FR"/>
              <a:t>Menuiseries PVC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title"/>
          </p:nvPr>
        </p:nvSpPr>
        <p:spPr>
          <a:xfrm>
            <a:off x="266700" y="1268413"/>
            <a:ext cx="4465638" cy="860425"/>
          </a:xfrm>
        </p:spPr>
        <p:txBody>
          <a:bodyPr/>
          <a:lstStyle/>
          <a:p>
            <a:pPr eaLnBrk="1" hangingPunct="1"/>
            <a:r>
              <a:rPr lang="fr-FR" altLang="fr-FR" sz="2400" smtClean="0"/>
              <a:t>Les ballons de stockage</a:t>
            </a:r>
          </a:p>
        </p:txBody>
      </p:sp>
      <p:pic>
        <p:nvPicPr>
          <p:cNvPr id="5123" name="Espace réservé du contenu 3" descr="15022011203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422275" y="2060575"/>
            <a:ext cx="4033838" cy="3022600"/>
          </a:xfrm>
          <a:noFill/>
        </p:spPr>
      </p:pic>
      <p:sp>
        <p:nvSpPr>
          <p:cNvPr id="5124" name="Titre 1"/>
          <p:cNvSpPr txBox="1">
            <a:spLocks/>
          </p:cNvSpPr>
          <p:nvPr/>
        </p:nvSpPr>
        <p:spPr bwMode="auto">
          <a:xfrm>
            <a:off x="473075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4000"/>
              <a:t>INSTALLATION EN PLACE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463" y="3429000"/>
            <a:ext cx="3887787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6" name="Titre 1"/>
          <p:cNvSpPr txBox="1">
            <a:spLocks/>
          </p:cNvSpPr>
          <p:nvPr/>
        </p:nvSpPr>
        <p:spPr bwMode="auto">
          <a:xfrm>
            <a:off x="4408488" y="2568575"/>
            <a:ext cx="4465637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altLang="fr-FR" sz="2400"/>
              <a:t>Les toitures terrasses et les panneaux solaires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03350" y="1268413"/>
            <a:ext cx="6769100" cy="516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7" name="Titr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fr-FR" altLang="fr-FR" sz="4000" smtClean="0"/>
              <a:t>SCHEMA AVANT TRAVAUX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JANVIER 2014 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63" y="1714500"/>
            <a:ext cx="4838700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14813" y="3500438"/>
            <a:ext cx="4057650" cy="2781300"/>
          </a:xfrm>
          <a:noFill/>
        </p:spPr>
      </p:pic>
      <p:sp>
        <p:nvSpPr>
          <p:cNvPr id="6" name="Ellipse 5"/>
          <p:cNvSpPr/>
          <p:nvPr/>
        </p:nvSpPr>
        <p:spPr>
          <a:xfrm>
            <a:off x="1500188" y="2500313"/>
            <a:ext cx="357187" cy="185737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174" name="ZoneTexte 1"/>
          <p:cNvSpPr txBox="1">
            <a:spLocks noChangeArrowheads="1"/>
          </p:cNvSpPr>
          <p:nvPr/>
        </p:nvSpPr>
        <p:spPr bwMode="auto">
          <a:xfrm>
            <a:off x="5940425" y="2060575"/>
            <a:ext cx="24241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Début d’enregistrement</a:t>
            </a:r>
          </a:p>
          <a:p>
            <a:r>
              <a:rPr lang="fr-FR" altLang="fr-FR"/>
              <a:t>avant travaux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85750" y="1214438"/>
            <a:ext cx="4752975" cy="2886075"/>
          </a:xfrm>
          <a:noFill/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43313" y="3214688"/>
            <a:ext cx="5180012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égende encadrée 1 7"/>
          <p:cNvSpPr/>
          <p:nvPr/>
        </p:nvSpPr>
        <p:spPr>
          <a:xfrm>
            <a:off x="6357938" y="3643313"/>
            <a:ext cx="857250" cy="214312"/>
          </a:xfrm>
          <a:prstGeom prst="borderCallout1">
            <a:avLst>
              <a:gd name="adj1" fmla="val 46926"/>
              <a:gd name="adj2" fmla="val -1289"/>
              <a:gd name="adj3" fmla="val 643818"/>
              <a:gd name="adj4" fmla="val -272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2H00</a:t>
            </a:r>
          </a:p>
        </p:txBody>
      </p:sp>
      <p:sp>
        <p:nvSpPr>
          <p:cNvPr id="9" name="Légende encadrée 1 8"/>
          <p:cNvSpPr/>
          <p:nvPr/>
        </p:nvSpPr>
        <p:spPr>
          <a:xfrm>
            <a:off x="6858000" y="4000500"/>
            <a:ext cx="857250" cy="214313"/>
          </a:xfrm>
          <a:prstGeom prst="borderCallout1">
            <a:avLst>
              <a:gd name="adj1" fmla="val 46926"/>
              <a:gd name="adj2" fmla="val -1289"/>
              <a:gd name="adj3" fmla="val 515015"/>
              <a:gd name="adj4" fmla="val -343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6H40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7072313" y="4357688"/>
            <a:ext cx="857250" cy="214312"/>
          </a:xfrm>
          <a:prstGeom prst="borderCallout1">
            <a:avLst>
              <a:gd name="adj1" fmla="val 46926"/>
              <a:gd name="adj2" fmla="val -1289"/>
              <a:gd name="adj3" fmla="val 317783"/>
              <a:gd name="adj4" fmla="val -333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9H10</a:t>
            </a:r>
          </a:p>
        </p:txBody>
      </p:sp>
      <p:sp>
        <p:nvSpPr>
          <p:cNvPr id="11" name="Légende encadrée 1 10"/>
          <p:cNvSpPr/>
          <p:nvPr/>
        </p:nvSpPr>
        <p:spPr>
          <a:xfrm>
            <a:off x="7358063" y="4643438"/>
            <a:ext cx="857250" cy="214312"/>
          </a:xfrm>
          <a:prstGeom prst="borderCallout1">
            <a:avLst>
              <a:gd name="adj1" fmla="val 46926"/>
              <a:gd name="adj2" fmla="val -1289"/>
              <a:gd name="adj3" fmla="val 515015"/>
              <a:gd name="adj4" fmla="val -43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11H00</a:t>
            </a:r>
          </a:p>
        </p:txBody>
      </p:sp>
      <p:sp>
        <p:nvSpPr>
          <p:cNvPr id="12" name="Légende encadrée 1 11"/>
          <p:cNvSpPr/>
          <p:nvPr/>
        </p:nvSpPr>
        <p:spPr>
          <a:xfrm>
            <a:off x="7858125" y="5072063"/>
            <a:ext cx="857250" cy="214312"/>
          </a:xfrm>
          <a:prstGeom prst="borderCallout1">
            <a:avLst>
              <a:gd name="adj1" fmla="val 46926"/>
              <a:gd name="adj2" fmla="val -1289"/>
              <a:gd name="adj3" fmla="val 293632"/>
              <a:gd name="adj4" fmla="val -141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18H50</a:t>
            </a:r>
          </a:p>
        </p:txBody>
      </p:sp>
      <p:sp>
        <p:nvSpPr>
          <p:cNvPr id="13" name="Ellipse 12"/>
          <p:cNvSpPr/>
          <p:nvPr/>
        </p:nvSpPr>
        <p:spPr>
          <a:xfrm>
            <a:off x="2143125" y="2000250"/>
            <a:ext cx="642938" cy="1857375"/>
          </a:xfrm>
          <a:prstGeom prst="ellipse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20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AVRIL 2014 </a:t>
            </a:r>
          </a:p>
        </p:txBody>
      </p:sp>
      <p:sp>
        <p:nvSpPr>
          <p:cNvPr id="8203" name="ZoneTexte 14"/>
          <p:cNvSpPr txBox="1">
            <a:spLocks noChangeArrowheads="1"/>
          </p:cNvSpPr>
          <p:nvPr/>
        </p:nvSpPr>
        <p:spPr bwMode="auto">
          <a:xfrm>
            <a:off x="5940425" y="2060575"/>
            <a:ext cx="2806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fr-FR"/>
              <a:t>Changement vanne 3 voies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500063" y="1439863"/>
            <a:ext cx="6715125" cy="3995737"/>
          </a:xfrm>
          <a:noFill/>
        </p:spPr>
      </p:pic>
      <p:sp>
        <p:nvSpPr>
          <p:cNvPr id="6" name="Légende encadrée 1 5"/>
          <p:cNvSpPr/>
          <p:nvPr/>
        </p:nvSpPr>
        <p:spPr>
          <a:xfrm>
            <a:off x="2571750" y="2928938"/>
            <a:ext cx="785813" cy="214312"/>
          </a:xfrm>
          <a:prstGeom prst="borderCallout1">
            <a:avLst>
              <a:gd name="adj1" fmla="val 46926"/>
              <a:gd name="adj2" fmla="val -1289"/>
              <a:gd name="adj3" fmla="val 225204"/>
              <a:gd name="adj4" fmla="val -21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6H20</a:t>
            </a:r>
          </a:p>
        </p:txBody>
      </p:sp>
      <p:sp>
        <p:nvSpPr>
          <p:cNvPr id="7" name="Légende encadrée 1 6"/>
          <p:cNvSpPr/>
          <p:nvPr/>
        </p:nvSpPr>
        <p:spPr>
          <a:xfrm>
            <a:off x="2714625" y="3714750"/>
            <a:ext cx="714375" cy="214313"/>
          </a:xfrm>
          <a:prstGeom prst="borderCallout1">
            <a:avLst>
              <a:gd name="adj1" fmla="val 46926"/>
              <a:gd name="adj2" fmla="val -1289"/>
              <a:gd name="adj3" fmla="val 237280"/>
              <a:gd name="adj4" fmla="val -260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7H40</a:t>
            </a:r>
          </a:p>
        </p:txBody>
      </p:sp>
      <p:sp>
        <p:nvSpPr>
          <p:cNvPr id="8" name="Légende encadrée 1 7"/>
          <p:cNvSpPr/>
          <p:nvPr/>
        </p:nvSpPr>
        <p:spPr>
          <a:xfrm>
            <a:off x="2786063" y="4429125"/>
            <a:ext cx="714375" cy="214313"/>
          </a:xfrm>
          <a:prstGeom prst="borderCallout1">
            <a:avLst>
              <a:gd name="adj1" fmla="val 46926"/>
              <a:gd name="adj2" fmla="val -1289"/>
              <a:gd name="adj3" fmla="val 241304"/>
              <a:gd name="adj4" fmla="val -29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8H00</a:t>
            </a:r>
          </a:p>
        </p:txBody>
      </p:sp>
      <p:sp>
        <p:nvSpPr>
          <p:cNvPr id="9" name="Légende encadrée 1 8"/>
          <p:cNvSpPr/>
          <p:nvPr/>
        </p:nvSpPr>
        <p:spPr>
          <a:xfrm>
            <a:off x="3857625" y="3786188"/>
            <a:ext cx="857250" cy="214312"/>
          </a:xfrm>
          <a:prstGeom prst="borderCallout1">
            <a:avLst>
              <a:gd name="adj1" fmla="val 46926"/>
              <a:gd name="adj2" fmla="val -1289"/>
              <a:gd name="adj3" fmla="val 225204"/>
              <a:gd name="adj4" fmla="val -21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18H00</a:t>
            </a:r>
          </a:p>
        </p:txBody>
      </p:sp>
      <p:sp>
        <p:nvSpPr>
          <p:cNvPr id="10" name="Légende encadrée 1 9"/>
          <p:cNvSpPr/>
          <p:nvPr/>
        </p:nvSpPr>
        <p:spPr>
          <a:xfrm>
            <a:off x="5214938" y="3000375"/>
            <a:ext cx="785812" cy="214313"/>
          </a:xfrm>
          <a:prstGeom prst="borderCallout1">
            <a:avLst>
              <a:gd name="adj1" fmla="val 46926"/>
              <a:gd name="adj2" fmla="val -1289"/>
              <a:gd name="adj3" fmla="val 225204"/>
              <a:gd name="adj4" fmla="val -212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6H30</a:t>
            </a:r>
          </a:p>
        </p:txBody>
      </p:sp>
      <p:sp>
        <p:nvSpPr>
          <p:cNvPr id="11" name="Légende encadrée 1 10"/>
          <p:cNvSpPr/>
          <p:nvPr/>
        </p:nvSpPr>
        <p:spPr>
          <a:xfrm>
            <a:off x="3000375" y="5500688"/>
            <a:ext cx="857250" cy="214312"/>
          </a:xfrm>
          <a:prstGeom prst="borderCallout1">
            <a:avLst>
              <a:gd name="adj1" fmla="val 46926"/>
              <a:gd name="adj2" fmla="val -1289"/>
              <a:gd name="adj3" fmla="val -205485"/>
              <a:gd name="adj4" fmla="val -151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10H40</a:t>
            </a:r>
          </a:p>
        </p:txBody>
      </p:sp>
      <p:sp>
        <p:nvSpPr>
          <p:cNvPr id="922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smtClean="0"/>
              <a:t>JUILLET 2014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96913" y="1600200"/>
            <a:ext cx="7750175" cy="4525963"/>
          </a:xfrm>
          <a:noFill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550" y="260350"/>
            <a:ext cx="7072313" cy="135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159</Words>
  <Application>Microsoft Office PowerPoint</Application>
  <PresentationFormat>Affichage à l'écran (4:3)</PresentationFormat>
  <Paragraphs>56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5" baseType="lpstr">
      <vt:lpstr>Calibri</vt:lpstr>
      <vt:lpstr>Arial</vt:lpstr>
      <vt:lpstr>Wingdings</vt:lpstr>
      <vt:lpstr>Thème Office</vt:lpstr>
      <vt:lpstr>RESIDENCE  TERRASSES DE BERMONDE</vt:lpstr>
      <vt:lpstr>Diapositive 2</vt:lpstr>
      <vt:lpstr>TERRASSES DE BERMONDES</vt:lpstr>
      <vt:lpstr>Les ballons de stockage</vt:lpstr>
      <vt:lpstr>SCHEMA AVANT TRAVAUX</vt:lpstr>
      <vt:lpstr>JANVIER 2014 </vt:lpstr>
      <vt:lpstr>AVRIL 2014 </vt:lpstr>
      <vt:lpstr>JUILLET 2014 </vt:lpstr>
      <vt:lpstr>Diapositive 9</vt:lpstr>
      <vt:lpstr>Diapositive 10</vt:lpstr>
      <vt:lpstr>BILAN D’ACTION</vt:lpstr>
    </vt:vector>
  </TitlesOfParts>
  <Company>FDI GROUPE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gma</dc:creator>
  <cp:lastModifiedBy>fusion</cp:lastModifiedBy>
  <cp:revision>31</cp:revision>
  <cp:lastPrinted>2014-10-06T07:27:10Z</cp:lastPrinted>
  <dcterms:created xsi:type="dcterms:W3CDTF">2014-10-05T17:31:45Z</dcterms:created>
  <dcterms:modified xsi:type="dcterms:W3CDTF">2014-11-26T09:25:32Z</dcterms:modified>
</cp:coreProperties>
</file>