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8" r:id="rId2"/>
    <p:sldMasterId id="2147483659" r:id="rId3"/>
  </p:sldMasterIdLst>
  <p:notesMasterIdLst>
    <p:notesMasterId r:id="rId18"/>
  </p:notesMasterIdLst>
  <p:sldIdLst>
    <p:sldId id="394" r:id="rId4"/>
    <p:sldId id="396" r:id="rId5"/>
    <p:sldId id="406" r:id="rId6"/>
    <p:sldId id="397" r:id="rId7"/>
    <p:sldId id="398" r:id="rId8"/>
    <p:sldId id="399" r:id="rId9"/>
    <p:sldId id="407" r:id="rId10"/>
    <p:sldId id="400" r:id="rId11"/>
    <p:sldId id="401" r:id="rId12"/>
    <p:sldId id="402" r:id="rId13"/>
    <p:sldId id="403" r:id="rId14"/>
    <p:sldId id="404" r:id="rId15"/>
    <p:sldId id="405" r:id="rId16"/>
    <p:sldId id="408" r:id="rId17"/>
  </p:sldIdLst>
  <p:sldSz cx="9144000" cy="6858000" type="screen4x3"/>
  <p:notesSz cx="7099300" cy="10234613"/>
  <p:defaultTextStyle>
    <a:defPPr>
      <a:defRPr lang="fr-FR"/>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a:srgbClr val="FF6600"/>
    <a:srgbClr val="FF5050"/>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208" autoAdjust="0"/>
  </p:normalViewPr>
  <p:slideViewPr>
    <p:cSldViewPr>
      <p:cViewPr>
        <p:scale>
          <a:sx n="124" d="100"/>
          <a:sy n="124" d="100"/>
        </p:scale>
        <p:origin x="-1254" y="-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a:defRPr sz="1300"/>
            </a:lvl1pPr>
          </a:lstStyle>
          <a:p>
            <a:endParaRPr lang="fr-FR"/>
          </a:p>
        </p:txBody>
      </p:sp>
      <p:sp>
        <p:nvSpPr>
          <p:cNvPr id="14339"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defRPr sz="1300"/>
            </a:lvl1pPr>
          </a:lstStyle>
          <a:p>
            <a:endParaRPr lang="fr-FR"/>
          </a:p>
        </p:txBody>
      </p:sp>
      <p:sp>
        <p:nvSpPr>
          <p:cNvPr id="14340"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ffectLst/>
        </p:spPr>
      </p:sp>
      <p:sp>
        <p:nvSpPr>
          <p:cNvPr id="14341"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4342"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a:defRPr sz="1300"/>
            </a:lvl1pPr>
          </a:lstStyle>
          <a:p>
            <a:endParaRPr lang="fr-FR"/>
          </a:p>
        </p:txBody>
      </p:sp>
      <p:sp>
        <p:nvSpPr>
          <p:cNvPr id="14343"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1300"/>
            </a:lvl1pPr>
          </a:lstStyle>
          <a:p>
            <a:fld id="{F419574F-5996-4BE0-BE4C-D9F9D4383BD5}" type="slidenum">
              <a:rPr lang="fr-FR"/>
              <a:pPr/>
              <a:t>‹N°›</a:t>
            </a:fld>
            <a:endParaRPr lang="fr-FR"/>
          </a:p>
        </p:txBody>
      </p:sp>
    </p:spTree>
    <p:extLst>
      <p:ext uri="{BB962C8B-B14F-4D97-AF65-F5344CB8AC3E}">
        <p14:creationId xmlns:p14="http://schemas.microsoft.com/office/powerpoint/2010/main" val="327534940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0B94B4D2-C25F-4925-A8DA-35E505B6F744}" type="slidenum">
              <a:rPr lang="fr-F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6E82051F-6AA5-4FCE-8752-B3FE34BA8F15}" type="slidenum">
              <a:rPr lang="fr-F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939FDA17-1E4B-4AB6-A2FA-47090875DECF}" type="slidenum">
              <a:rPr lang="fr-FR"/>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Espace réservé du numéro de diapositive 3"/>
          <p:cNvSpPr>
            <a:spLocks noGrp="1"/>
          </p:cNvSpPr>
          <p:nvPr>
            <p:ph type="sldNum" sz="quarter" idx="10"/>
          </p:nvPr>
        </p:nvSpPr>
        <p:spPr/>
        <p:txBody>
          <a:bodyPr/>
          <a:lstStyle>
            <a:lvl1pPr>
              <a:defRPr smtClean="0"/>
            </a:lvl1pPr>
          </a:lstStyle>
          <a:p>
            <a:pPr>
              <a:defRPr/>
            </a:pPr>
            <a:fld id="{223CD8A4-7244-40B1-954E-89BA8222D9C6}" type="slidenum">
              <a:rPr lang="fr-FR"/>
              <a:pPr>
                <a:defRPr/>
              </a:pPr>
              <a:t>‹N°›</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numéro de diapositive 3"/>
          <p:cNvSpPr>
            <a:spLocks noGrp="1"/>
          </p:cNvSpPr>
          <p:nvPr>
            <p:ph type="sldNum" sz="quarter" idx="10"/>
          </p:nvPr>
        </p:nvSpPr>
        <p:spPr/>
        <p:txBody>
          <a:bodyPr/>
          <a:lstStyle>
            <a:lvl1pPr>
              <a:defRPr smtClean="0"/>
            </a:lvl1pPr>
          </a:lstStyle>
          <a:p>
            <a:pPr>
              <a:defRPr/>
            </a:pPr>
            <a:fld id="{462045F5-E046-41B4-A160-F141DD7F70BF}" type="slidenum">
              <a:rPr lang="fr-FR"/>
              <a:pPr>
                <a:defRPr/>
              </a:pPr>
              <a:t>‹N°›</a:t>
            </a:fld>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u numéro de diapositive 3"/>
          <p:cNvSpPr>
            <a:spLocks noGrp="1"/>
          </p:cNvSpPr>
          <p:nvPr>
            <p:ph type="sldNum" sz="quarter" idx="10"/>
          </p:nvPr>
        </p:nvSpPr>
        <p:spPr/>
        <p:txBody>
          <a:bodyPr/>
          <a:lstStyle>
            <a:lvl1pPr>
              <a:defRPr smtClean="0"/>
            </a:lvl1pPr>
          </a:lstStyle>
          <a:p>
            <a:pPr>
              <a:defRPr/>
            </a:pPr>
            <a:fld id="{582D7FA8-750F-49D6-9D8F-854C89D854A6}" type="slidenum">
              <a:rPr lang="fr-FR"/>
              <a:pPr>
                <a:defRPr/>
              </a:pPr>
              <a:t>‹N°›</a:t>
            </a:fld>
            <a:endParaRPr 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306388" y="1497013"/>
            <a:ext cx="4102100"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560888" y="1497013"/>
            <a:ext cx="4103687"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numéro de diapositive 4"/>
          <p:cNvSpPr>
            <a:spLocks noGrp="1"/>
          </p:cNvSpPr>
          <p:nvPr>
            <p:ph type="sldNum" sz="quarter" idx="10"/>
          </p:nvPr>
        </p:nvSpPr>
        <p:spPr/>
        <p:txBody>
          <a:bodyPr/>
          <a:lstStyle>
            <a:lvl1pPr>
              <a:defRPr smtClean="0"/>
            </a:lvl1pPr>
          </a:lstStyle>
          <a:p>
            <a:pPr>
              <a:defRPr/>
            </a:pPr>
            <a:fld id="{16F4A567-F372-4152-BFF5-5AD6CBEA529D}" type="slidenum">
              <a:rPr lang="fr-FR"/>
              <a:pPr>
                <a:defRPr/>
              </a:pPr>
              <a:t>‹N°›</a:t>
            </a:fld>
            <a:endParaRPr lang="fr-F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u numéro de diapositive 6"/>
          <p:cNvSpPr>
            <a:spLocks noGrp="1"/>
          </p:cNvSpPr>
          <p:nvPr>
            <p:ph type="sldNum" sz="quarter" idx="10"/>
          </p:nvPr>
        </p:nvSpPr>
        <p:spPr/>
        <p:txBody>
          <a:bodyPr/>
          <a:lstStyle>
            <a:lvl1pPr>
              <a:defRPr smtClean="0"/>
            </a:lvl1pPr>
          </a:lstStyle>
          <a:p>
            <a:pPr>
              <a:defRPr/>
            </a:pPr>
            <a:fld id="{E1FB8397-DD69-47D6-8060-EC5EDCDEEF1F}" type="slidenum">
              <a:rPr lang="fr-FR"/>
              <a:pPr>
                <a:defRPr/>
              </a:pPr>
              <a:t>‹N°›</a:t>
            </a:fld>
            <a:endParaRPr lang="fr-F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numéro de diapositive 2"/>
          <p:cNvSpPr>
            <a:spLocks noGrp="1"/>
          </p:cNvSpPr>
          <p:nvPr>
            <p:ph type="sldNum" sz="quarter" idx="10"/>
          </p:nvPr>
        </p:nvSpPr>
        <p:spPr/>
        <p:txBody>
          <a:bodyPr/>
          <a:lstStyle>
            <a:lvl1pPr>
              <a:defRPr smtClean="0"/>
            </a:lvl1pPr>
          </a:lstStyle>
          <a:p>
            <a:pPr>
              <a:defRPr/>
            </a:pPr>
            <a:fld id="{09A20B80-2C37-461C-BFCD-A817DBBE5CA1}" type="slidenum">
              <a:rPr lang="fr-FR"/>
              <a:pPr>
                <a:defRPr/>
              </a:pPr>
              <a:t>‹N°›</a:t>
            </a:fld>
            <a:endParaRPr lang="fr-F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nvPr>
        </p:nvSpPr>
        <p:spPr/>
        <p:txBody>
          <a:bodyPr/>
          <a:lstStyle>
            <a:lvl1pPr>
              <a:defRPr smtClean="0"/>
            </a:lvl1pPr>
          </a:lstStyle>
          <a:p>
            <a:pPr>
              <a:defRPr/>
            </a:pPr>
            <a:fld id="{4723A2F4-90F0-42B9-A767-3B9624312796}" type="slidenum">
              <a:rPr lang="fr-FR"/>
              <a:pPr>
                <a:defRPr/>
              </a:pPr>
              <a:t>‹N°›</a:t>
            </a:fld>
            <a:endParaRPr lang="fr-F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u numéro de diapositive 4"/>
          <p:cNvSpPr>
            <a:spLocks noGrp="1"/>
          </p:cNvSpPr>
          <p:nvPr>
            <p:ph type="sldNum" sz="quarter" idx="10"/>
          </p:nvPr>
        </p:nvSpPr>
        <p:spPr/>
        <p:txBody>
          <a:bodyPr/>
          <a:lstStyle>
            <a:lvl1pPr>
              <a:defRPr smtClean="0"/>
            </a:lvl1pPr>
          </a:lstStyle>
          <a:p>
            <a:pPr>
              <a:defRPr/>
            </a:pPr>
            <a:fld id="{6B01E224-8EAE-4156-B854-CCC01D386624}"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5517110F-EB77-4352-858C-5882A9E649EB}" type="slidenum">
              <a:rPr lang="fr-FR"/>
              <a:pPr/>
              <a:t>‹N°›</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u numéro de diapositive 4"/>
          <p:cNvSpPr>
            <a:spLocks noGrp="1"/>
          </p:cNvSpPr>
          <p:nvPr>
            <p:ph type="sldNum" sz="quarter" idx="10"/>
          </p:nvPr>
        </p:nvSpPr>
        <p:spPr/>
        <p:txBody>
          <a:bodyPr/>
          <a:lstStyle>
            <a:lvl1pPr>
              <a:defRPr smtClean="0"/>
            </a:lvl1pPr>
          </a:lstStyle>
          <a:p>
            <a:pPr>
              <a:defRPr/>
            </a:pPr>
            <a:fld id="{37F31314-D4DA-4695-B000-D562AB2F9929}" type="slidenum">
              <a:rPr lang="fr-FR"/>
              <a:pPr>
                <a:defRPr/>
              </a:pPr>
              <a:t>‹N°›</a:t>
            </a:fld>
            <a:endParaRPr lang="fr-F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numéro de diapositive 3"/>
          <p:cNvSpPr>
            <a:spLocks noGrp="1"/>
          </p:cNvSpPr>
          <p:nvPr>
            <p:ph type="sldNum" sz="quarter" idx="10"/>
          </p:nvPr>
        </p:nvSpPr>
        <p:spPr/>
        <p:txBody>
          <a:bodyPr/>
          <a:lstStyle>
            <a:lvl1pPr>
              <a:defRPr smtClean="0"/>
            </a:lvl1pPr>
          </a:lstStyle>
          <a:p>
            <a:pPr>
              <a:defRPr/>
            </a:pPr>
            <a:fld id="{ACBC4C01-00B1-4356-A27B-A1496EA863B8}" type="slidenum">
              <a:rPr lang="fr-FR"/>
              <a:pPr>
                <a:defRPr/>
              </a:pPr>
              <a:t>‹N°›</a:t>
            </a:fld>
            <a:endParaRPr lang="fr-F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34150" y="142875"/>
            <a:ext cx="2130425" cy="6069013"/>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142875" y="142875"/>
            <a:ext cx="6238875" cy="6069013"/>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numéro de diapositive 3"/>
          <p:cNvSpPr>
            <a:spLocks noGrp="1"/>
          </p:cNvSpPr>
          <p:nvPr>
            <p:ph type="sldNum" sz="quarter" idx="10"/>
          </p:nvPr>
        </p:nvSpPr>
        <p:spPr/>
        <p:txBody>
          <a:bodyPr/>
          <a:lstStyle>
            <a:lvl1pPr>
              <a:defRPr smtClean="0"/>
            </a:lvl1pPr>
          </a:lstStyle>
          <a:p>
            <a:pPr>
              <a:defRPr/>
            </a:pPr>
            <a:fld id="{CE68B890-6F46-4C7A-9AC0-C24CB31EAD06}" type="slidenum">
              <a:rPr lang="fr-FR"/>
              <a:pPr>
                <a:defRPr/>
              </a:pPr>
              <a:t>‹N°›</a:t>
            </a:fld>
            <a:endParaRPr lang="fr-F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Espace réservé du numéro de diapositive 3"/>
          <p:cNvSpPr>
            <a:spLocks noGrp="1"/>
          </p:cNvSpPr>
          <p:nvPr>
            <p:ph type="sldNum" sz="quarter" idx="10"/>
          </p:nvPr>
        </p:nvSpPr>
        <p:spPr/>
        <p:txBody>
          <a:bodyPr/>
          <a:lstStyle>
            <a:lvl1pPr>
              <a:defRPr smtClean="0"/>
            </a:lvl1pPr>
          </a:lstStyle>
          <a:p>
            <a:pPr>
              <a:defRPr/>
            </a:pPr>
            <a:fld id="{49522224-5E85-4525-AB71-C41DAC7E3BA8}" type="slidenum">
              <a:rPr lang="fr-FR"/>
              <a:pPr>
                <a:defRPr/>
              </a:pPr>
              <a:t>‹N°›</a:t>
            </a:fld>
            <a:endParaRPr lang="fr-F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numéro de diapositive 3"/>
          <p:cNvSpPr>
            <a:spLocks noGrp="1"/>
          </p:cNvSpPr>
          <p:nvPr>
            <p:ph type="sldNum" sz="quarter" idx="10"/>
          </p:nvPr>
        </p:nvSpPr>
        <p:spPr/>
        <p:txBody>
          <a:bodyPr/>
          <a:lstStyle>
            <a:lvl1pPr>
              <a:defRPr smtClean="0"/>
            </a:lvl1pPr>
          </a:lstStyle>
          <a:p>
            <a:pPr>
              <a:defRPr/>
            </a:pPr>
            <a:fld id="{ED3770F2-89DE-42C3-B3DF-9CE41B77BE6B}" type="slidenum">
              <a:rPr lang="fr-FR"/>
              <a:pPr>
                <a:defRPr/>
              </a:pPr>
              <a:t>‹N°›</a:t>
            </a:fld>
            <a:endParaRPr lang="fr-F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u numéro de diapositive 3"/>
          <p:cNvSpPr>
            <a:spLocks noGrp="1"/>
          </p:cNvSpPr>
          <p:nvPr>
            <p:ph type="sldNum" sz="quarter" idx="10"/>
          </p:nvPr>
        </p:nvSpPr>
        <p:spPr/>
        <p:txBody>
          <a:bodyPr/>
          <a:lstStyle>
            <a:lvl1pPr>
              <a:defRPr smtClean="0"/>
            </a:lvl1pPr>
          </a:lstStyle>
          <a:p>
            <a:pPr>
              <a:defRPr/>
            </a:pPr>
            <a:fld id="{4E1A77EB-0925-484A-99EC-B6D820CD3C62}" type="slidenum">
              <a:rPr lang="fr-FR"/>
              <a:pPr>
                <a:defRPr/>
              </a:pPr>
              <a:t>‹N°›</a:t>
            </a:fld>
            <a:endParaRPr lang="fr-F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306388" y="1497013"/>
            <a:ext cx="4102100"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560888" y="1497013"/>
            <a:ext cx="4103687"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numéro de diapositive 4"/>
          <p:cNvSpPr>
            <a:spLocks noGrp="1"/>
          </p:cNvSpPr>
          <p:nvPr>
            <p:ph type="sldNum" sz="quarter" idx="10"/>
          </p:nvPr>
        </p:nvSpPr>
        <p:spPr/>
        <p:txBody>
          <a:bodyPr/>
          <a:lstStyle>
            <a:lvl1pPr>
              <a:defRPr smtClean="0"/>
            </a:lvl1pPr>
          </a:lstStyle>
          <a:p>
            <a:pPr>
              <a:defRPr/>
            </a:pPr>
            <a:fld id="{604D6AAB-AD07-4DB2-9BCD-682F9B7C4EF0}" type="slidenum">
              <a:rPr lang="fr-FR"/>
              <a:pPr>
                <a:defRPr/>
              </a:pPr>
              <a:t>‹N°›</a:t>
            </a:fld>
            <a:endParaRPr lang="fr-F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u numéro de diapositive 6"/>
          <p:cNvSpPr>
            <a:spLocks noGrp="1"/>
          </p:cNvSpPr>
          <p:nvPr>
            <p:ph type="sldNum" sz="quarter" idx="10"/>
          </p:nvPr>
        </p:nvSpPr>
        <p:spPr/>
        <p:txBody>
          <a:bodyPr/>
          <a:lstStyle>
            <a:lvl1pPr>
              <a:defRPr smtClean="0"/>
            </a:lvl1pPr>
          </a:lstStyle>
          <a:p>
            <a:pPr>
              <a:defRPr/>
            </a:pPr>
            <a:fld id="{C984B11C-DBE2-4BA1-949D-B5152C1F5762}" type="slidenum">
              <a:rPr lang="fr-FR"/>
              <a:pPr>
                <a:defRPr/>
              </a:pPr>
              <a:t>‹N°›</a:t>
            </a:fld>
            <a:endParaRPr lang="fr-F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numéro de diapositive 2"/>
          <p:cNvSpPr>
            <a:spLocks noGrp="1"/>
          </p:cNvSpPr>
          <p:nvPr>
            <p:ph type="sldNum" sz="quarter" idx="10"/>
          </p:nvPr>
        </p:nvSpPr>
        <p:spPr/>
        <p:txBody>
          <a:bodyPr/>
          <a:lstStyle>
            <a:lvl1pPr>
              <a:defRPr smtClean="0"/>
            </a:lvl1pPr>
          </a:lstStyle>
          <a:p>
            <a:pPr>
              <a:defRPr/>
            </a:pPr>
            <a:fld id="{F0D40B58-09DC-445E-8181-12A01B1A47EA}" type="slidenum">
              <a:rPr lang="fr-FR"/>
              <a:pPr>
                <a:defRPr/>
              </a:pPr>
              <a:t>‹N°›</a:t>
            </a:fld>
            <a:endParaRPr lang="fr-F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nvPr>
        </p:nvSpPr>
        <p:spPr/>
        <p:txBody>
          <a:bodyPr/>
          <a:lstStyle>
            <a:lvl1pPr>
              <a:defRPr smtClean="0"/>
            </a:lvl1pPr>
          </a:lstStyle>
          <a:p>
            <a:pPr>
              <a:defRPr/>
            </a:pPr>
            <a:fld id="{ECA2DF78-8C6A-469D-A9F3-2E898F859B2E}"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AA9C1FDC-4EF8-46DA-BEE3-2311C23DC53F}" type="slidenum">
              <a:rPr lang="fr-FR"/>
              <a:pPr/>
              <a:t>‹N°›</a:t>
            </a:fld>
            <a:endParaRPr lang="fr-F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u numéro de diapositive 4"/>
          <p:cNvSpPr>
            <a:spLocks noGrp="1"/>
          </p:cNvSpPr>
          <p:nvPr>
            <p:ph type="sldNum" sz="quarter" idx="10"/>
          </p:nvPr>
        </p:nvSpPr>
        <p:spPr/>
        <p:txBody>
          <a:bodyPr/>
          <a:lstStyle>
            <a:lvl1pPr>
              <a:defRPr smtClean="0"/>
            </a:lvl1pPr>
          </a:lstStyle>
          <a:p>
            <a:pPr>
              <a:defRPr/>
            </a:pPr>
            <a:fld id="{E30BE355-1D31-4AA3-9043-EC0F274557EB}" type="slidenum">
              <a:rPr lang="fr-FR"/>
              <a:pPr>
                <a:defRPr/>
              </a:pPr>
              <a:t>‹N°›</a:t>
            </a:fld>
            <a:endParaRPr lang="fr-F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u numéro de diapositive 4"/>
          <p:cNvSpPr>
            <a:spLocks noGrp="1"/>
          </p:cNvSpPr>
          <p:nvPr>
            <p:ph type="sldNum" sz="quarter" idx="10"/>
          </p:nvPr>
        </p:nvSpPr>
        <p:spPr/>
        <p:txBody>
          <a:bodyPr/>
          <a:lstStyle>
            <a:lvl1pPr>
              <a:defRPr smtClean="0"/>
            </a:lvl1pPr>
          </a:lstStyle>
          <a:p>
            <a:pPr>
              <a:defRPr/>
            </a:pPr>
            <a:fld id="{91E9AA6C-7582-4592-AE45-BA29080020CD}" type="slidenum">
              <a:rPr lang="fr-FR"/>
              <a:pPr>
                <a:defRPr/>
              </a:pPr>
              <a:t>‹N°›</a:t>
            </a:fld>
            <a:endParaRPr lang="fr-F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numéro de diapositive 3"/>
          <p:cNvSpPr>
            <a:spLocks noGrp="1"/>
          </p:cNvSpPr>
          <p:nvPr>
            <p:ph type="sldNum" sz="quarter" idx="10"/>
          </p:nvPr>
        </p:nvSpPr>
        <p:spPr/>
        <p:txBody>
          <a:bodyPr/>
          <a:lstStyle>
            <a:lvl1pPr>
              <a:defRPr smtClean="0"/>
            </a:lvl1pPr>
          </a:lstStyle>
          <a:p>
            <a:pPr>
              <a:defRPr/>
            </a:pPr>
            <a:fld id="{E65310FB-7571-40BF-A2D5-FEFCC9CA82D0}" type="slidenum">
              <a:rPr lang="fr-FR"/>
              <a:pPr>
                <a:defRPr/>
              </a:pPr>
              <a:t>‹N°›</a:t>
            </a:fld>
            <a:endParaRPr lang="fr-F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34150" y="142875"/>
            <a:ext cx="2130425" cy="6069013"/>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142875" y="142875"/>
            <a:ext cx="6238875" cy="6069013"/>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numéro de diapositive 3"/>
          <p:cNvSpPr>
            <a:spLocks noGrp="1"/>
          </p:cNvSpPr>
          <p:nvPr>
            <p:ph type="sldNum" sz="quarter" idx="10"/>
          </p:nvPr>
        </p:nvSpPr>
        <p:spPr/>
        <p:txBody>
          <a:bodyPr/>
          <a:lstStyle>
            <a:lvl1pPr>
              <a:defRPr smtClean="0"/>
            </a:lvl1pPr>
          </a:lstStyle>
          <a:p>
            <a:pPr>
              <a:defRPr/>
            </a:pPr>
            <a:fld id="{13264D5B-1359-42E3-922B-4FC3239DDC31}"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2E364B48-F795-42B2-8425-D440744B1085}" type="slidenum">
              <a:rPr lang="fr-F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endParaRPr lang="fr-FR"/>
          </a:p>
        </p:txBody>
      </p:sp>
      <p:sp>
        <p:nvSpPr>
          <p:cNvPr id="8" name="Espace réservé du pied de page 7"/>
          <p:cNvSpPr>
            <a:spLocks noGrp="1"/>
          </p:cNvSpPr>
          <p:nvPr>
            <p:ph type="ftr" sz="quarter" idx="11"/>
          </p:nvPr>
        </p:nvSpPr>
        <p:spPr/>
        <p:txBody>
          <a:bodyPr/>
          <a:lstStyle>
            <a:lvl1pPr>
              <a:defRPr/>
            </a:lvl1pPr>
          </a:lstStyle>
          <a:p>
            <a:endParaRPr lang="fr-FR"/>
          </a:p>
        </p:txBody>
      </p:sp>
      <p:sp>
        <p:nvSpPr>
          <p:cNvPr id="9" name="Espace réservé du numéro de diapositive 8"/>
          <p:cNvSpPr>
            <a:spLocks noGrp="1"/>
          </p:cNvSpPr>
          <p:nvPr>
            <p:ph type="sldNum" sz="quarter" idx="12"/>
          </p:nvPr>
        </p:nvSpPr>
        <p:spPr/>
        <p:txBody>
          <a:bodyPr/>
          <a:lstStyle>
            <a:lvl1pPr>
              <a:defRPr/>
            </a:lvl1pPr>
          </a:lstStyle>
          <a:p>
            <a:fld id="{91B890CB-CE94-43D3-9589-C4B9615C8D02}" type="slidenum">
              <a:rPr lang="fr-F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lvl1pPr>
              <a:defRPr/>
            </a:lvl1pPr>
          </a:lstStyle>
          <a:p>
            <a:endParaRPr lang="fr-FR"/>
          </a:p>
        </p:txBody>
      </p:sp>
      <p:sp>
        <p:nvSpPr>
          <p:cNvPr id="4" name="Espace réservé du pied de page 3"/>
          <p:cNvSpPr>
            <a:spLocks noGrp="1"/>
          </p:cNvSpPr>
          <p:nvPr>
            <p:ph type="ftr" sz="quarter" idx="11"/>
          </p:nvPr>
        </p:nvSpPr>
        <p:spPr/>
        <p:txBody>
          <a:bodyPr/>
          <a:lstStyle>
            <a:lvl1pPr>
              <a:defRPr/>
            </a:lvl1pPr>
          </a:lstStyle>
          <a:p>
            <a:endParaRPr lang="fr-FR"/>
          </a:p>
        </p:txBody>
      </p:sp>
      <p:sp>
        <p:nvSpPr>
          <p:cNvPr id="5" name="Espace réservé du numéro de diapositive 4"/>
          <p:cNvSpPr>
            <a:spLocks noGrp="1"/>
          </p:cNvSpPr>
          <p:nvPr>
            <p:ph type="sldNum" sz="quarter" idx="12"/>
          </p:nvPr>
        </p:nvSpPr>
        <p:spPr/>
        <p:txBody>
          <a:bodyPr/>
          <a:lstStyle>
            <a:lvl1pPr>
              <a:defRPr/>
            </a:lvl1pPr>
          </a:lstStyle>
          <a:p>
            <a:fld id="{FED91C6C-ADB3-4C81-95F7-6C74514F79C0}" type="slidenum">
              <a:rPr lang="fr-F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endParaRPr lang="fr-FR"/>
          </a:p>
        </p:txBody>
      </p:sp>
      <p:sp>
        <p:nvSpPr>
          <p:cNvPr id="3" name="Espace réservé du pied de page 2"/>
          <p:cNvSpPr>
            <a:spLocks noGrp="1"/>
          </p:cNvSpPr>
          <p:nvPr>
            <p:ph type="ftr" sz="quarter" idx="11"/>
          </p:nvPr>
        </p:nvSpPr>
        <p:spPr/>
        <p:txBody>
          <a:bodyPr/>
          <a:lstStyle>
            <a:lvl1pPr>
              <a:defRPr/>
            </a:lvl1pPr>
          </a:lstStyle>
          <a:p>
            <a:endParaRPr lang="fr-FR"/>
          </a:p>
        </p:txBody>
      </p:sp>
      <p:sp>
        <p:nvSpPr>
          <p:cNvPr id="4" name="Espace réservé du numéro de diapositive 3"/>
          <p:cNvSpPr>
            <a:spLocks noGrp="1"/>
          </p:cNvSpPr>
          <p:nvPr>
            <p:ph type="sldNum" sz="quarter" idx="12"/>
          </p:nvPr>
        </p:nvSpPr>
        <p:spPr/>
        <p:txBody>
          <a:bodyPr/>
          <a:lstStyle>
            <a:lvl1pPr>
              <a:defRPr/>
            </a:lvl1pPr>
          </a:lstStyle>
          <a:p>
            <a:fld id="{876933BF-F747-4963-8065-6AE9F9A6B37B}" type="slidenum">
              <a:rPr lang="fr-F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F6EA6318-2CAB-416B-80E6-F70FBD231890}" type="slidenum">
              <a:rPr lang="fr-F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F1A7BA75-D72A-4E59-800E-3FCCBDF4701D}" type="slidenum">
              <a:rPr lang="fr-F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screen"/>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fr-F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fr-F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6AF64DF-CD13-4AEE-A940-64CE57E7A6FE}" type="slidenum">
              <a:rPr lang="fr-FR"/>
              <a:pPr/>
              <a:t>‹N°›</a:t>
            </a:fld>
            <a:endParaRPr lang="fr-FR"/>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30402" name="Picture 7" descr="LogoAL_RVB"/>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7858125" y="369888"/>
            <a:ext cx="1152525" cy="465137"/>
          </a:xfrm>
          <a:prstGeom prst="rect">
            <a:avLst/>
          </a:prstGeom>
          <a:noFill/>
          <a:ln w="9525">
            <a:noFill/>
            <a:miter lim="800000"/>
            <a:headEnd/>
            <a:tailEnd/>
          </a:ln>
        </p:spPr>
      </p:pic>
      <p:grpSp>
        <p:nvGrpSpPr>
          <p:cNvPr id="230403" name="Group 13"/>
          <p:cNvGrpSpPr>
            <a:grpSpLocks/>
          </p:cNvGrpSpPr>
          <p:nvPr userDrawn="1"/>
        </p:nvGrpSpPr>
        <p:grpSpPr bwMode="auto">
          <a:xfrm rot="-5400000">
            <a:off x="3369469" y="-3323431"/>
            <a:ext cx="1071562" cy="7810500"/>
            <a:chOff x="113" y="119"/>
            <a:chExt cx="737" cy="4110"/>
          </a:xfrm>
        </p:grpSpPr>
        <p:sp>
          <p:nvSpPr>
            <p:cNvPr id="230404" name="Rectangle 8"/>
            <p:cNvSpPr>
              <a:spLocks noChangeArrowheads="1"/>
            </p:cNvSpPr>
            <p:nvPr userDrawn="1"/>
          </p:nvSpPr>
          <p:spPr bwMode="auto">
            <a:xfrm>
              <a:off x="113" y="119"/>
              <a:ext cx="726" cy="4082"/>
            </a:xfrm>
            <a:prstGeom prst="rect">
              <a:avLst/>
            </a:prstGeom>
            <a:solidFill>
              <a:srgbClr val="72003C"/>
            </a:solidFill>
            <a:ln w="9525">
              <a:noFill/>
              <a:miter lim="800000"/>
              <a:headEnd/>
              <a:tailEnd/>
            </a:ln>
          </p:spPr>
          <p:txBody>
            <a:bodyPr wrap="none" anchor="ctr"/>
            <a:lstStyle/>
            <a:p>
              <a:pPr>
                <a:spcBef>
                  <a:spcPct val="55000"/>
                </a:spcBef>
              </a:pPr>
              <a:endParaRPr lang="fr-FR" sz="3200">
                <a:solidFill>
                  <a:srgbClr val="000000"/>
                </a:solidFill>
                <a:latin typeface="Arial Narrow" pitchFamily="34" charset="0"/>
                <a:cs typeface="Arial" pitchFamily="34" charset="0"/>
              </a:endParaRPr>
            </a:p>
          </p:txBody>
        </p:sp>
        <p:sp>
          <p:nvSpPr>
            <p:cNvPr id="230405" name="AutoShape 11"/>
            <p:cNvSpPr>
              <a:spLocks noChangeArrowheads="1"/>
            </p:cNvSpPr>
            <p:nvPr userDrawn="1"/>
          </p:nvSpPr>
          <p:spPr bwMode="auto">
            <a:xfrm rot="5400000">
              <a:off x="584" y="3951"/>
              <a:ext cx="271" cy="226"/>
            </a:xfrm>
            <a:prstGeom prst="rtTriangle">
              <a:avLst/>
            </a:prstGeom>
            <a:solidFill>
              <a:srgbClr val="77AC36"/>
            </a:solidFill>
            <a:ln w="9525">
              <a:noFill/>
              <a:miter lim="800000"/>
              <a:headEnd/>
              <a:tailEnd/>
            </a:ln>
          </p:spPr>
          <p:txBody>
            <a:bodyPr wrap="none" anchor="ctr"/>
            <a:lstStyle/>
            <a:p>
              <a:pPr>
                <a:spcBef>
                  <a:spcPct val="55000"/>
                </a:spcBef>
              </a:pPr>
              <a:endParaRPr lang="fr-FR" sz="3200">
                <a:solidFill>
                  <a:srgbClr val="000000"/>
                </a:solidFill>
                <a:latin typeface="Arial Narrow" pitchFamily="34" charset="0"/>
                <a:cs typeface="Arial" pitchFamily="34" charset="0"/>
              </a:endParaRPr>
            </a:p>
          </p:txBody>
        </p:sp>
        <p:sp>
          <p:nvSpPr>
            <p:cNvPr id="230406" name="AutoShape 12"/>
            <p:cNvSpPr>
              <a:spLocks noChangeArrowheads="1"/>
            </p:cNvSpPr>
            <p:nvPr userDrawn="1"/>
          </p:nvSpPr>
          <p:spPr bwMode="auto">
            <a:xfrm rot="-5400000">
              <a:off x="559" y="3938"/>
              <a:ext cx="317" cy="265"/>
            </a:xfrm>
            <a:prstGeom prst="rtTriangle">
              <a:avLst/>
            </a:prstGeom>
            <a:solidFill>
              <a:schemeClr val="bg1"/>
            </a:solidFill>
            <a:ln w="9525">
              <a:noFill/>
              <a:miter lim="800000"/>
              <a:headEnd/>
              <a:tailEnd/>
            </a:ln>
          </p:spPr>
          <p:txBody>
            <a:bodyPr wrap="none" anchor="ctr"/>
            <a:lstStyle/>
            <a:p>
              <a:pPr>
                <a:spcBef>
                  <a:spcPct val="55000"/>
                </a:spcBef>
              </a:pPr>
              <a:endParaRPr lang="fr-FR" sz="3200">
                <a:solidFill>
                  <a:srgbClr val="000000"/>
                </a:solidFill>
                <a:latin typeface="Arial Narrow" pitchFamily="34" charset="0"/>
                <a:cs typeface="Arial" pitchFamily="34" charset="0"/>
              </a:endParaRPr>
            </a:p>
          </p:txBody>
        </p:sp>
      </p:grpSp>
      <p:cxnSp>
        <p:nvCxnSpPr>
          <p:cNvPr id="12" name="Connecteur droit 11"/>
          <p:cNvCxnSpPr/>
          <p:nvPr userDrawn="1"/>
        </p:nvCxnSpPr>
        <p:spPr>
          <a:xfrm>
            <a:off x="0" y="6572250"/>
            <a:ext cx="9144000" cy="0"/>
          </a:xfrm>
          <a:prstGeom prst="line">
            <a:avLst/>
          </a:prstGeom>
          <a:ln w="38100">
            <a:solidFill>
              <a:srgbClr val="72003C"/>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userDrawn="1"/>
        </p:nvCxnSpPr>
        <p:spPr>
          <a:xfrm>
            <a:off x="7870825" y="1071563"/>
            <a:ext cx="1143000" cy="12700"/>
          </a:xfrm>
          <a:prstGeom prst="line">
            <a:avLst/>
          </a:prstGeom>
          <a:ln w="38100">
            <a:solidFill>
              <a:srgbClr val="72003C"/>
            </a:solidFill>
          </a:ln>
        </p:spPr>
        <p:style>
          <a:lnRef idx="1">
            <a:schemeClr val="accent1"/>
          </a:lnRef>
          <a:fillRef idx="0">
            <a:schemeClr val="accent1"/>
          </a:fillRef>
          <a:effectRef idx="0">
            <a:schemeClr val="accent1"/>
          </a:effectRef>
          <a:fontRef idx="minor">
            <a:schemeClr val="tx1"/>
          </a:fontRef>
        </p:style>
      </p:cxnSp>
      <p:sp>
        <p:nvSpPr>
          <p:cNvPr id="230409" name="Rectangle 15"/>
          <p:cNvSpPr>
            <a:spLocks noChangeArrowheads="1"/>
          </p:cNvSpPr>
          <p:nvPr userDrawn="1"/>
        </p:nvSpPr>
        <p:spPr bwMode="auto">
          <a:xfrm>
            <a:off x="1000125" y="6596063"/>
            <a:ext cx="7686675" cy="261937"/>
          </a:xfrm>
          <a:prstGeom prst="rect">
            <a:avLst/>
          </a:prstGeom>
          <a:noFill/>
          <a:ln w="9525">
            <a:noFill/>
            <a:miter lim="800000"/>
            <a:headEnd/>
            <a:tailEnd/>
          </a:ln>
        </p:spPr>
        <p:txBody>
          <a:bodyPr>
            <a:spAutoFit/>
          </a:bodyPr>
          <a:lstStyle/>
          <a:p>
            <a:pPr>
              <a:spcBef>
                <a:spcPct val="55000"/>
              </a:spcBef>
            </a:pPr>
            <a:r>
              <a:rPr lang="fr-FR" sz="1100">
                <a:solidFill>
                  <a:srgbClr val="72003C"/>
                </a:solidFill>
                <a:latin typeface="Arial Narrow" pitchFamily="34" charset="0"/>
                <a:cs typeface="Arial" pitchFamily="34" charset="0"/>
              </a:rPr>
              <a:t>IFMO - Ecoles de la Rénovation Urbaine et de la Gestion des Quartiers - Présentation des partenaires nationaux  - ACTION LOGEMENT </a:t>
            </a:r>
          </a:p>
        </p:txBody>
      </p:sp>
      <p:pic>
        <p:nvPicPr>
          <p:cNvPr id="230410" name="Picture 6" descr="Description : Nouvelle image"/>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161925" y="6596063"/>
            <a:ext cx="590550" cy="250825"/>
          </a:xfrm>
          <a:prstGeom prst="rect">
            <a:avLst/>
          </a:prstGeom>
          <a:noFill/>
          <a:ln w="9525">
            <a:noFill/>
            <a:miter lim="800000"/>
            <a:headEnd/>
            <a:tailEnd/>
          </a:ln>
        </p:spPr>
      </p:pic>
      <p:sp>
        <p:nvSpPr>
          <p:cNvPr id="230411" name="Rectangle 3"/>
          <p:cNvSpPr>
            <a:spLocks noGrp="1" noChangeArrowheads="1"/>
          </p:cNvSpPr>
          <p:nvPr>
            <p:ph type="body" idx="1"/>
          </p:nvPr>
        </p:nvSpPr>
        <p:spPr bwMode="auto">
          <a:xfrm>
            <a:off x="306388" y="1497013"/>
            <a:ext cx="8358187" cy="4714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230412" name="Rectangle 2"/>
          <p:cNvSpPr>
            <a:spLocks noGrp="1" noChangeArrowheads="1"/>
          </p:cNvSpPr>
          <p:nvPr>
            <p:ph type="title"/>
          </p:nvPr>
        </p:nvSpPr>
        <p:spPr bwMode="auto">
          <a:xfrm>
            <a:off x="142875" y="142875"/>
            <a:ext cx="6167438" cy="882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5" name="Rectangle 6"/>
          <p:cNvSpPr>
            <a:spLocks noGrp="1" noChangeArrowheads="1"/>
          </p:cNvSpPr>
          <p:nvPr>
            <p:ph type="sldNum" sz="quarter" idx="4"/>
          </p:nvPr>
        </p:nvSpPr>
        <p:spPr>
          <a:xfrm>
            <a:off x="0" y="6608763"/>
            <a:ext cx="857250" cy="249237"/>
          </a:xfrm>
          <a:prstGeom prst="rect">
            <a:avLst/>
          </a:prstGeom>
        </p:spPr>
        <p:txBody>
          <a:bodyPr vert="horz" wrap="square" lIns="91440" tIns="45720" rIns="91440" bIns="45720" numCol="1" anchor="t" anchorCtr="0" compatLnSpc="1">
            <a:prstTxWarp prst="textNoShape">
              <a:avLst/>
            </a:prstTxWarp>
          </a:bodyPr>
          <a:lstStyle>
            <a:lvl1pPr>
              <a:spcBef>
                <a:spcPct val="55000"/>
              </a:spcBef>
              <a:defRPr sz="1200">
                <a:solidFill>
                  <a:srgbClr val="652143"/>
                </a:solidFill>
                <a:latin typeface="Arial" charset="0"/>
                <a:cs typeface="Arial" charset="0"/>
              </a:defRPr>
            </a:lvl1pPr>
          </a:lstStyle>
          <a:p>
            <a:pPr>
              <a:defRPr/>
            </a:pPr>
            <a:fld id="{9AB52986-141A-4710-908C-29FAE1B3F4FA}"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iming>
    <p:tnLst>
      <p:par>
        <p:cTn id="1" dur="indefinite" restart="never" nodeType="tmRoot"/>
      </p:par>
    </p:tnLst>
  </p:timing>
  <p:hf sldNum="0" hdr="0" dt="0"/>
  <p:txStyles>
    <p:titleStyle>
      <a:lvl1pPr algn="l" rtl="0" eaLnBrk="0" fontAlgn="base" hangingPunct="0">
        <a:lnSpc>
          <a:spcPct val="80000"/>
        </a:lnSpc>
        <a:spcBef>
          <a:spcPct val="0"/>
        </a:spcBef>
        <a:spcAft>
          <a:spcPct val="0"/>
        </a:spcAft>
        <a:defRPr sz="2000" b="1">
          <a:solidFill>
            <a:schemeClr val="bg1"/>
          </a:solidFill>
          <a:latin typeface="+mj-lt"/>
          <a:ea typeface="+mj-ea"/>
          <a:cs typeface="+mj-cs"/>
        </a:defRPr>
      </a:lvl1pPr>
      <a:lvl2pPr algn="l" rtl="0" eaLnBrk="0" fontAlgn="base" hangingPunct="0">
        <a:lnSpc>
          <a:spcPct val="80000"/>
        </a:lnSpc>
        <a:spcBef>
          <a:spcPct val="0"/>
        </a:spcBef>
        <a:spcAft>
          <a:spcPct val="0"/>
        </a:spcAft>
        <a:defRPr sz="2000" b="1">
          <a:solidFill>
            <a:schemeClr val="bg1"/>
          </a:solidFill>
          <a:latin typeface="Calibri" pitchFamily="34" charset="0"/>
        </a:defRPr>
      </a:lvl2pPr>
      <a:lvl3pPr algn="l" rtl="0" eaLnBrk="0" fontAlgn="base" hangingPunct="0">
        <a:lnSpc>
          <a:spcPct val="80000"/>
        </a:lnSpc>
        <a:spcBef>
          <a:spcPct val="0"/>
        </a:spcBef>
        <a:spcAft>
          <a:spcPct val="0"/>
        </a:spcAft>
        <a:defRPr sz="2000" b="1">
          <a:solidFill>
            <a:schemeClr val="bg1"/>
          </a:solidFill>
          <a:latin typeface="Calibri" pitchFamily="34" charset="0"/>
        </a:defRPr>
      </a:lvl3pPr>
      <a:lvl4pPr algn="l" rtl="0" eaLnBrk="0" fontAlgn="base" hangingPunct="0">
        <a:lnSpc>
          <a:spcPct val="80000"/>
        </a:lnSpc>
        <a:spcBef>
          <a:spcPct val="0"/>
        </a:spcBef>
        <a:spcAft>
          <a:spcPct val="0"/>
        </a:spcAft>
        <a:defRPr sz="2000" b="1">
          <a:solidFill>
            <a:schemeClr val="bg1"/>
          </a:solidFill>
          <a:latin typeface="Calibri" pitchFamily="34" charset="0"/>
        </a:defRPr>
      </a:lvl4pPr>
      <a:lvl5pPr algn="l" rtl="0" eaLnBrk="0" fontAlgn="base" hangingPunct="0">
        <a:lnSpc>
          <a:spcPct val="80000"/>
        </a:lnSpc>
        <a:spcBef>
          <a:spcPct val="0"/>
        </a:spcBef>
        <a:spcAft>
          <a:spcPct val="0"/>
        </a:spcAft>
        <a:defRPr sz="2000" b="1">
          <a:solidFill>
            <a:schemeClr val="bg1"/>
          </a:solidFill>
          <a:latin typeface="Calibri" pitchFamily="34" charset="0"/>
        </a:defRPr>
      </a:lvl5pPr>
      <a:lvl6pPr marL="457200" algn="l" rtl="0" eaLnBrk="0" fontAlgn="base" hangingPunct="0">
        <a:lnSpc>
          <a:spcPct val="80000"/>
        </a:lnSpc>
        <a:spcBef>
          <a:spcPct val="0"/>
        </a:spcBef>
        <a:spcAft>
          <a:spcPct val="0"/>
        </a:spcAft>
        <a:defRPr sz="2000" b="1">
          <a:solidFill>
            <a:schemeClr val="bg1"/>
          </a:solidFill>
          <a:latin typeface="Calibri" pitchFamily="34" charset="0"/>
        </a:defRPr>
      </a:lvl6pPr>
      <a:lvl7pPr marL="914400" algn="l" rtl="0" eaLnBrk="0" fontAlgn="base" hangingPunct="0">
        <a:lnSpc>
          <a:spcPct val="80000"/>
        </a:lnSpc>
        <a:spcBef>
          <a:spcPct val="0"/>
        </a:spcBef>
        <a:spcAft>
          <a:spcPct val="0"/>
        </a:spcAft>
        <a:defRPr sz="2000" b="1">
          <a:solidFill>
            <a:schemeClr val="bg1"/>
          </a:solidFill>
          <a:latin typeface="Calibri" pitchFamily="34" charset="0"/>
        </a:defRPr>
      </a:lvl7pPr>
      <a:lvl8pPr marL="1371600" algn="l" rtl="0" eaLnBrk="0" fontAlgn="base" hangingPunct="0">
        <a:lnSpc>
          <a:spcPct val="80000"/>
        </a:lnSpc>
        <a:spcBef>
          <a:spcPct val="0"/>
        </a:spcBef>
        <a:spcAft>
          <a:spcPct val="0"/>
        </a:spcAft>
        <a:defRPr sz="2000" b="1">
          <a:solidFill>
            <a:schemeClr val="bg1"/>
          </a:solidFill>
          <a:latin typeface="Calibri" pitchFamily="34" charset="0"/>
        </a:defRPr>
      </a:lvl8pPr>
      <a:lvl9pPr marL="1828800" algn="l" rtl="0" eaLnBrk="0" fontAlgn="base" hangingPunct="0">
        <a:lnSpc>
          <a:spcPct val="80000"/>
        </a:lnSpc>
        <a:spcBef>
          <a:spcPct val="0"/>
        </a:spcBef>
        <a:spcAft>
          <a:spcPct val="0"/>
        </a:spcAft>
        <a:defRPr sz="2000" b="1">
          <a:solidFill>
            <a:schemeClr val="bg1"/>
          </a:solidFill>
          <a:latin typeface="Calibri" pitchFamily="34"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eaLnBrk="0" fontAlgn="base" hangingPunct="0">
        <a:spcBef>
          <a:spcPct val="20000"/>
        </a:spcBef>
        <a:spcAft>
          <a:spcPct val="0"/>
        </a:spcAft>
        <a:buChar char="»"/>
        <a:defRPr sz="1400">
          <a:solidFill>
            <a:schemeClr val="tx1"/>
          </a:solidFill>
          <a:latin typeface="+mn-lt"/>
        </a:defRPr>
      </a:lvl6pPr>
      <a:lvl7pPr marL="2971800" indent="-228600" algn="l" rtl="0" eaLnBrk="0" fontAlgn="base" hangingPunct="0">
        <a:spcBef>
          <a:spcPct val="20000"/>
        </a:spcBef>
        <a:spcAft>
          <a:spcPct val="0"/>
        </a:spcAft>
        <a:buChar char="»"/>
        <a:defRPr sz="1400">
          <a:solidFill>
            <a:schemeClr val="tx1"/>
          </a:solidFill>
          <a:latin typeface="+mn-lt"/>
        </a:defRPr>
      </a:lvl7pPr>
      <a:lvl8pPr marL="3429000" indent="-228600" algn="l" rtl="0" eaLnBrk="0" fontAlgn="base" hangingPunct="0">
        <a:spcBef>
          <a:spcPct val="20000"/>
        </a:spcBef>
        <a:spcAft>
          <a:spcPct val="0"/>
        </a:spcAft>
        <a:buChar char="»"/>
        <a:defRPr sz="1400">
          <a:solidFill>
            <a:schemeClr val="tx1"/>
          </a:solidFill>
          <a:latin typeface="+mn-lt"/>
        </a:defRPr>
      </a:lvl8pPr>
      <a:lvl9pPr marL="3886200" indent="-228600" algn="l" rtl="0" eaLnBrk="0" fontAlgn="base" hangingPunct="0">
        <a:spcBef>
          <a:spcPct val="20000"/>
        </a:spcBef>
        <a:spcAft>
          <a:spcPct val="0"/>
        </a:spcAft>
        <a:buChar char="»"/>
        <a:defRPr sz="14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32450" name="Picture 7" descr="LogoAL_RVB"/>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7858125" y="369888"/>
            <a:ext cx="1152525" cy="465137"/>
          </a:xfrm>
          <a:prstGeom prst="rect">
            <a:avLst/>
          </a:prstGeom>
          <a:noFill/>
          <a:ln w="9525">
            <a:noFill/>
            <a:miter lim="800000"/>
            <a:headEnd/>
            <a:tailEnd/>
          </a:ln>
        </p:spPr>
      </p:pic>
      <p:grpSp>
        <p:nvGrpSpPr>
          <p:cNvPr id="232451" name="Group 13"/>
          <p:cNvGrpSpPr>
            <a:grpSpLocks/>
          </p:cNvGrpSpPr>
          <p:nvPr userDrawn="1"/>
        </p:nvGrpSpPr>
        <p:grpSpPr bwMode="auto">
          <a:xfrm rot="-5400000">
            <a:off x="3369469" y="-3323431"/>
            <a:ext cx="1071562" cy="7810500"/>
            <a:chOff x="113" y="119"/>
            <a:chExt cx="737" cy="4110"/>
          </a:xfrm>
        </p:grpSpPr>
        <p:sp>
          <p:nvSpPr>
            <p:cNvPr id="232452" name="Rectangle 8"/>
            <p:cNvSpPr>
              <a:spLocks noChangeArrowheads="1"/>
            </p:cNvSpPr>
            <p:nvPr userDrawn="1"/>
          </p:nvSpPr>
          <p:spPr bwMode="auto">
            <a:xfrm>
              <a:off x="113" y="119"/>
              <a:ext cx="726" cy="4082"/>
            </a:xfrm>
            <a:prstGeom prst="rect">
              <a:avLst/>
            </a:prstGeom>
            <a:solidFill>
              <a:srgbClr val="72003C"/>
            </a:solidFill>
            <a:ln w="9525">
              <a:noFill/>
              <a:miter lim="800000"/>
              <a:headEnd/>
              <a:tailEnd/>
            </a:ln>
          </p:spPr>
          <p:txBody>
            <a:bodyPr wrap="none" anchor="ctr"/>
            <a:lstStyle/>
            <a:p>
              <a:pPr>
                <a:spcBef>
                  <a:spcPct val="55000"/>
                </a:spcBef>
              </a:pPr>
              <a:endParaRPr lang="fr-FR" sz="3200">
                <a:solidFill>
                  <a:srgbClr val="000000"/>
                </a:solidFill>
                <a:latin typeface="Arial Narrow" pitchFamily="34" charset="0"/>
                <a:cs typeface="Arial" pitchFamily="34" charset="0"/>
              </a:endParaRPr>
            </a:p>
          </p:txBody>
        </p:sp>
        <p:sp>
          <p:nvSpPr>
            <p:cNvPr id="232453" name="AutoShape 11"/>
            <p:cNvSpPr>
              <a:spLocks noChangeArrowheads="1"/>
            </p:cNvSpPr>
            <p:nvPr userDrawn="1"/>
          </p:nvSpPr>
          <p:spPr bwMode="auto">
            <a:xfrm rot="5400000">
              <a:off x="584" y="3951"/>
              <a:ext cx="271" cy="226"/>
            </a:xfrm>
            <a:prstGeom prst="rtTriangle">
              <a:avLst/>
            </a:prstGeom>
            <a:solidFill>
              <a:srgbClr val="77AC36"/>
            </a:solidFill>
            <a:ln w="9525">
              <a:noFill/>
              <a:miter lim="800000"/>
              <a:headEnd/>
              <a:tailEnd/>
            </a:ln>
          </p:spPr>
          <p:txBody>
            <a:bodyPr wrap="none" anchor="ctr"/>
            <a:lstStyle/>
            <a:p>
              <a:pPr>
                <a:spcBef>
                  <a:spcPct val="55000"/>
                </a:spcBef>
              </a:pPr>
              <a:endParaRPr lang="fr-FR" sz="3200">
                <a:solidFill>
                  <a:srgbClr val="000000"/>
                </a:solidFill>
                <a:latin typeface="Arial Narrow" pitchFamily="34" charset="0"/>
                <a:cs typeface="Arial" pitchFamily="34" charset="0"/>
              </a:endParaRPr>
            </a:p>
          </p:txBody>
        </p:sp>
        <p:sp>
          <p:nvSpPr>
            <p:cNvPr id="232454" name="AutoShape 12"/>
            <p:cNvSpPr>
              <a:spLocks noChangeArrowheads="1"/>
            </p:cNvSpPr>
            <p:nvPr userDrawn="1"/>
          </p:nvSpPr>
          <p:spPr bwMode="auto">
            <a:xfrm rot="-5400000">
              <a:off x="559" y="3938"/>
              <a:ext cx="317" cy="265"/>
            </a:xfrm>
            <a:prstGeom prst="rtTriangle">
              <a:avLst/>
            </a:prstGeom>
            <a:solidFill>
              <a:schemeClr val="bg1"/>
            </a:solidFill>
            <a:ln w="9525">
              <a:noFill/>
              <a:miter lim="800000"/>
              <a:headEnd/>
              <a:tailEnd/>
            </a:ln>
          </p:spPr>
          <p:txBody>
            <a:bodyPr wrap="none" anchor="ctr"/>
            <a:lstStyle/>
            <a:p>
              <a:pPr>
                <a:spcBef>
                  <a:spcPct val="55000"/>
                </a:spcBef>
              </a:pPr>
              <a:endParaRPr lang="fr-FR" sz="3200">
                <a:solidFill>
                  <a:srgbClr val="000000"/>
                </a:solidFill>
                <a:latin typeface="Arial Narrow" pitchFamily="34" charset="0"/>
                <a:cs typeface="Arial" pitchFamily="34" charset="0"/>
              </a:endParaRPr>
            </a:p>
          </p:txBody>
        </p:sp>
      </p:grpSp>
      <p:cxnSp>
        <p:nvCxnSpPr>
          <p:cNvPr id="20" name="Connecteur droit 19"/>
          <p:cNvCxnSpPr/>
          <p:nvPr userDrawn="1"/>
        </p:nvCxnSpPr>
        <p:spPr>
          <a:xfrm>
            <a:off x="7870825" y="1071563"/>
            <a:ext cx="1143000" cy="12700"/>
          </a:xfrm>
          <a:prstGeom prst="line">
            <a:avLst/>
          </a:prstGeom>
          <a:ln w="38100">
            <a:solidFill>
              <a:srgbClr val="72003C"/>
            </a:solidFill>
          </a:ln>
        </p:spPr>
        <p:style>
          <a:lnRef idx="1">
            <a:schemeClr val="accent1"/>
          </a:lnRef>
          <a:fillRef idx="0">
            <a:schemeClr val="accent1"/>
          </a:fillRef>
          <a:effectRef idx="0">
            <a:schemeClr val="accent1"/>
          </a:effectRef>
          <a:fontRef idx="minor">
            <a:schemeClr val="tx1"/>
          </a:fontRef>
        </p:style>
      </p:cxnSp>
      <p:sp>
        <p:nvSpPr>
          <p:cNvPr id="232456" name="Rectangle 3"/>
          <p:cNvSpPr>
            <a:spLocks noGrp="1" noChangeArrowheads="1"/>
          </p:cNvSpPr>
          <p:nvPr>
            <p:ph type="body" idx="1"/>
          </p:nvPr>
        </p:nvSpPr>
        <p:spPr bwMode="auto">
          <a:xfrm>
            <a:off x="306388" y="1497013"/>
            <a:ext cx="8358187" cy="4714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232457" name="Rectangle 2"/>
          <p:cNvSpPr>
            <a:spLocks noGrp="1" noChangeArrowheads="1"/>
          </p:cNvSpPr>
          <p:nvPr>
            <p:ph type="title"/>
          </p:nvPr>
        </p:nvSpPr>
        <p:spPr bwMode="auto">
          <a:xfrm>
            <a:off x="142875" y="142875"/>
            <a:ext cx="6167438" cy="882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21" name="Rectangle 6"/>
          <p:cNvSpPr>
            <a:spLocks noGrp="1" noChangeArrowheads="1"/>
          </p:cNvSpPr>
          <p:nvPr>
            <p:ph type="sldNum" sz="quarter" idx="4"/>
          </p:nvPr>
        </p:nvSpPr>
        <p:spPr>
          <a:xfrm>
            <a:off x="0" y="6608763"/>
            <a:ext cx="857250" cy="249237"/>
          </a:xfrm>
          <a:prstGeom prst="rect">
            <a:avLst/>
          </a:prstGeom>
        </p:spPr>
        <p:txBody>
          <a:bodyPr vert="horz" wrap="square" lIns="91440" tIns="45720" rIns="91440" bIns="45720" numCol="1" anchor="t" anchorCtr="0" compatLnSpc="1">
            <a:prstTxWarp prst="textNoShape">
              <a:avLst/>
            </a:prstTxWarp>
          </a:bodyPr>
          <a:lstStyle>
            <a:lvl1pPr>
              <a:spcBef>
                <a:spcPct val="55000"/>
              </a:spcBef>
              <a:defRPr sz="1200">
                <a:solidFill>
                  <a:srgbClr val="652143"/>
                </a:solidFill>
                <a:latin typeface="Arial" charset="0"/>
                <a:cs typeface="Arial" charset="0"/>
              </a:defRPr>
            </a:lvl1pPr>
          </a:lstStyle>
          <a:p>
            <a:pPr>
              <a:defRPr/>
            </a:pPr>
            <a:fld id="{D7483761-AC85-4C30-9AF5-C0B60B6813BB}"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iming>
    <p:tnLst>
      <p:par>
        <p:cTn id="1" dur="indefinite" restart="never" nodeType="tmRoot"/>
      </p:par>
    </p:tnLst>
  </p:timing>
  <p:hf sldNum="0" hdr="0" dt="0"/>
  <p:txStyles>
    <p:titleStyle>
      <a:lvl1pPr algn="l" rtl="0" eaLnBrk="0" fontAlgn="base" hangingPunct="0">
        <a:lnSpc>
          <a:spcPct val="80000"/>
        </a:lnSpc>
        <a:spcBef>
          <a:spcPct val="0"/>
        </a:spcBef>
        <a:spcAft>
          <a:spcPct val="0"/>
        </a:spcAft>
        <a:defRPr sz="2000" b="1">
          <a:solidFill>
            <a:schemeClr val="bg1"/>
          </a:solidFill>
          <a:latin typeface="+mj-lt"/>
          <a:ea typeface="+mj-ea"/>
          <a:cs typeface="+mj-cs"/>
        </a:defRPr>
      </a:lvl1pPr>
      <a:lvl2pPr algn="l" rtl="0" eaLnBrk="0" fontAlgn="base" hangingPunct="0">
        <a:lnSpc>
          <a:spcPct val="80000"/>
        </a:lnSpc>
        <a:spcBef>
          <a:spcPct val="0"/>
        </a:spcBef>
        <a:spcAft>
          <a:spcPct val="0"/>
        </a:spcAft>
        <a:defRPr sz="2000" b="1">
          <a:solidFill>
            <a:schemeClr val="bg1"/>
          </a:solidFill>
          <a:latin typeface="Calibri" pitchFamily="34" charset="0"/>
        </a:defRPr>
      </a:lvl2pPr>
      <a:lvl3pPr algn="l" rtl="0" eaLnBrk="0" fontAlgn="base" hangingPunct="0">
        <a:lnSpc>
          <a:spcPct val="80000"/>
        </a:lnSpc>
        <a:spcBef>
          <a:spcPct val="0"/>
        </a:spcBef>
        <a:spcAft>
          <a:spcPct val="0"/>
        </a:spcAft>
        <a:defRPr sz="2000" b="1">
          <a:solidFill>
            <a:schemeClr val="bg1"/>
          </a:solidFill>
          <a:latin typeface="Calibri" pitchFamily="34" charset="0"/>
        </a:defRPr>
      </a:lvl3pPr>
      <a:lvl4pPr algn="l" rtl="0" eaLnBrk="0" fontAlgn="base" hangingPunct="0">
        <a:lnSpc>
          <a:spcPct val="80000"/>
        </a:lnSpc>
        <a:spcBef>
          <a:spcPct val="0"/>
        </a:spcBef>
        <a:spcAft>
          <a:spcPct val="0"/>
        </a:spcAft>
        <a:defRPr sz="2000" b="1">
          <a:solidFill>
            <a:schemeClr val="bg1"/>
          </a:solidFill>
          <a:latin typeface="Calibri" pitchFamily="34" charset="0"/>
        </a:defRPr>
      </a:lvl4pPr>
      <a:lvl5pPr algn="l" rtl="0" eaLnBrk="0" fontAlgn="base" hangingPunct="0">
        <a:lnSpc>
          <a:spcPct val="80000"/>
        </a:lnSpc>
        <a:spcBef>
          <a:spcPct val="0"/>
        </a:spcBef>
        <a:spcAft>
          <a:spcPct val="0"/>
        </a:spcAft>
        <a:defRPr sz="2000" b="1">
          <a:solidFill>
            <a:schemeClr val="bg1"/>
          </a:solidFill>
          <a:latin typeface="Calibri" pitchFamily="34" charset="0"/>
        </a:defRPr>
      </a:lvl5pPr>
      <a:lvl6pPr marL="457200" algn="l" rtl="0" eaLnBrk="0" fontAlgn="base" hangingPunct="0">
        <a:lnSpc>
          <a:spcPct val="80000"/>
        </a:lnSpc>
        <a:spcBef>
          <a:spcPct val="0"/>
        </a:spcBef>
        <a:spcAft>
          <a:spcPct val="0"/>
        </a:spcAft>
        <a:defRPr sz="2000" b="1">
          <a:solidFill>
            <a:schemeClr val="bg1"/>
          </a:solidFill>
          <a:latin typeface="Calibri" pitchFamily="34" charset="0"/>
        </a:defRPr>
      </a:lvl6pPr>
      <a:lvl7pPr marL="914400" algn="l" rtl="0" eaLnBrk="0" fontAlgn="base" hangingPunct="0">
        <a:lnSpc>
          <a:spcPct val="80000"/>
        </a:lnSpc>
        <a:spcBef>
          <a:spcPct val="0"/>
        </a:spcBef>
        <a:spcAft>
          <a:spcPct val="0"/>
        </a:spcAft>
        <a:defRPr sz="2000" b="1">
          <a:solidFill>
            <a:schemeClr val="bg1"/>
          </a:solidFill>
          <a:latin typeface="Calibri" pitchFamily="34" charset="0"/>
        </a:defRPr>
      </a:lvl7pPr>
      <a:lvl8pPr marL="1371600" algn="l" rtl="0" eaLnBrk="0" fontAlgn="base" hangingPunct="0">
        <a:lnSpc>
          <a:spcPct val="80000"/>
        </a:lnSpc>
        <a:spcBef>
          <a:spcPct val="0"/>
        </a:spcBef>
        <a:spcAft>
          <a:spcPct val="0"/>
        </a:spcAft>
        <a:defRPr sz="2000" b="1">
          <a:solidFill>
            <a:schemeClr val="bg1"/>
          </a:solidFill>
          <a:latin typeface="Calibri" pitchFamily="34" charset="0"/>
        </a:defRPr>
      </a:lvl8pPr>
      <a:lvl9pPr marL="1828800" algn="l" rtl="0" eaLnBrk="0" fontAlgn="base" hangingPunct="0">
        <a:lnSpc>
          <a:spcPct val="80000"/>
        </a:lnSpc>
        <a:spcBef>
          <a:spcPct val="0"/>
        </a:spcBef>
        <a:spcAft>
          <a:spcPct val="0"/>
        </a:spcAft>
        <a:defRPr sz="2000" b="1">
          <a:solidFill>
            <a:schemeClr val="bg1"/>
          </a:solidFill>
          <a:latin typeface="Calibri" pitchFamily="34"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eaLnBrk="0" fontAlgn="base" hangingPunct="0">
        <a:spcBef>
          <a:spcPct val="20000"/>
        </a:spcBef>
        <a:spcAft>
          <a:spcPct val="0"/>
        </a:spcAft>
        <a:buChar char="»"/>
        <a:defRPr sz="1400">
          <a:solidFill>
            <a:schemeClr val="tx1"/>
          </a:solidFill>
          <a:latin typeface="+mn-lt"/>
        </a:defRPr>
      </a:lvl6pPr>
      <a:lvl7pPr marL="2971800" indent="-228600" algn="l" rtl="0" eaLnBrk="0" fontAlgn="base" hangingPunct="0">
        <a:spcBef>
          <a:spcPct val="20000"/>
        </a:spcBef>
        <a:spcAft>
          <a:spcPct val="0"/>
        </a:spcAft>
        <a:buChar char="»"/>
        <a:defRPr sz="1400">
          <a:solidFill>
            <a:schemeClr val="tx1"/>
          </a:solidFill>
          <a:latin typeface="+mn-lt"/>
        </a:defRPr>
      </a:lvl7pPr>
      <a:lvl8pPr marL="3429000" indent="-228600" algn="l" rtl="0" eaLnBrk="0" fontAlgn="base" hangingPunct="0">
        <a:spcBef>
          <a:spcPct val="20000"/>
        </a:spcBef>
        <a:spcAft>
          <a:spcPct val="0"/>
        </a:spcAft>
        <a:buChar char="»"/>
        <a:defRPr sz="1400">
          <a:solidFill>
            <a:schemeClr val="tx1"/>
          </a:solidFill>
          <a:latin typeface="+mn-lt"/>
        </a:defRPr>
      </a:lvl8pPr>
      <a:lvl9pPr marL="3886200" indent="-228600" algn="l" rtl="0" eaLnBrk="0" fontAlgn="base" hangingPunct="0">
        <a:spcBef>
          <a:spcPct val="20000"/>
        </a:spcBef>
        <a:spcAft>
          <a:spcPct val="0"/>
        </a:spcAft>
        <a:buChar char="»"/>
        <a:defRPr sz="14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2.emf"/><Relationship Id="rId1" Type="http://schemas.openxmlformats.org/officeDocument/2006/relationships/slideLayout" Target="../slideLayouts/slideLayout7.xml"/><Relationship Id="rId5" Type="http://schemas.openxmlformats.org/officeDocument/2006/relationships/image" Target="../media/image33.emf"/><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emf"/><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37.emf"/><Relationship Id="rId5" Type="http://schemas.openxmlformats.org/officeDocument/2006/relationships/image" Target="../media/image36.emf"/><Relationship Id="rId4" Type="http://schemas.openxmlformats.org/officeDocument/2006/relationships/image" Target="../media/image35.emf"/></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40.emf"/><Relationship Id="rId4" Type="http://schemas.openxmlformats.org/officeDocument/2006/relationships/image" Target="../media/image39.emf"/></Relationships>
</file>

<file path=ppt/slides/_rels/slide1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3.jpeg"/></Relationships>
</file>

<file path=ppt/slides/_rels/slide1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 Id="rId6" Type="http://schemas.openxmlformats.org/officeDocument/2006/relationships/image" Target="../media/image48.jpeg"/><Relationship Id="rId5" Type="http://schemas.openxmlformats.org/officeDocument/2006/relationships/image" Target="../media/image47.png"/><Relationship Id="rId4" Type="http://schemas.openxmlformats.org/officeDocument/2006/relationships/image" Target="../media/image46.jpe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4.jpeg"/></Relationships>
</file>

<file path=ppt/slides/_rels/slide9.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png"/><Relationship Id="rId7" Type="http://schemas.openxmlformats.org/officeDocument/2006/relationships/image" Target="../media/image29.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 Id="rId9"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logocostevert4,5cm.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87624" y="5229200"/>
            <a:ext cx="3305592" cy="784378"/>
          </a:xfrm>
          <a:prstGeom prst="rect">
            <a:avLst/>
          </a:prstGeom>
        </p:spPr>
      </p:pic>
      <p:pic>
        <p:nvPicPr>
          <p:cNvPr id="16" name="Image 15" descr=" BIM logo version EC2.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9592" y="476673"/>
            <a:ext cx="1236500" cy="720080"/>
          </a:xfrm>
          <a:prstGeom prst="rect">
            <a:avLst/>
          </a:prstGeom>
        </p:spPr>
      </p:pic>
      <p:pic>
        <p:nvPicPr>
          <p:cNvPr id="11" name="Image 10" descr="Visuel agence1.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76056" y="1366760"/>
            <a:ext cx="3546761" cy="5078794"/>
          </a:xfrm>
          <a:prstGeom prst="rect">
            <a:avLst/>
          </a:prstGeom>
        </p:spPr>
      </p:pic>
      <p:pic>
        <p:nvPicPr>
          <p:cNvPr id="12" name="Image 11" descr="Visuel agence2.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52320" y="620688"/>
            <a:ext cx="966273" cy="49492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88024" y="2538254"/>
            <a:ext cx="3751975" cy="2258898"/>
          </a:xfrm>
          <a:prstGeom prst="rect">
            <a:avLst/>
          </a:prstGeom>
        </p:spPr>
      </p:pic>
      <p:sp>
        <p:nvSpPr>
          <p:cNvPr id="2" name="ZoneTexte 1"/>
          <p:cNvSpPr txBox="1"/>
          <p:nvPr/>
        </p:nvSpPr>
        <p:spPr>
          <a:xfrm>
            <a:off x="827584" y="1054477"/>
            <a:ext cx="7416824" cy="369332"/>
          </a:xfrm>
          <a:prstGeom prst="rect">
            <a:avLst/>
          </a:prstGeom>
          <a:noFill/>
        </p:spPr>
        <p:txBody>
          <a:bodyPr wrap="square" rtlCol="0">
            <a:spAutoFit/>
          </a:bodyPr>
          <a:lstStyle/>
          <a:p>
            <a:r>
              <a:rPr lang="fr-FR" b="1" dirty="0" smtClean="0">
                <a:solidFill>
                  <a:srgbClr val="336699"/>
                </a:solidFill>
                <a:latin typeface="Calibri" pitchFamily="34" charset="0"/>
              </a:rPr>
              <a:t>Rénovation énergétique : </a:t>
            </a:r>
            <a:r>
              <a:rPr lang="fr-FR" dirty="0" smtClean="0">
                <a:solidFill>
                  <a:srgbClr val="336699"/>
                </a:solidFill>
                <a:latin typeface="Calibri" pitchFamily="34" charset="0"/>
              </a:rPr>
              <a:t>Le logement</a:t>
            </a:r>
            <a:endParaRPr lang="fr-FR" dirty="0">
              <a:solidFill>
                <a:srgbClr val="336699"/>
              </a:solidFill>
              <a:latin typeface="Calibri" pitchFamily="34" charset="0"/>
            </a:endParaRPr>
          </a:p>
        </p:txBody>
      </p:sp>
      <p:pic>
        <p:nvPicPr>
          <p:cNvPr id="9" name="Image 8" descr="logocostevert4,5cm.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1600" y="404664"/>
            <a:ext cx="1820773" cy="432048"/>
          </a:xfrm>
          <a:prstGeom prst="rect">
            <a:avLst/>
          </a:prstGeom>
        </p:spPr>
      </p:pic>
      <p:pic>
        <p:nvPicPr>
          <p:cNvPr id="4" name="Image 3" descr=" BIM logo version EC2.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41410" y="404664"/>
            <a:ext cx="1112850" cy="648072"/>
          </a:xfrm>
          <a:prstGeom prst="rect">
            <a:avLst/>
          </a:prstGeom>
        </p:spPr>
      </p:pic>
      <p:sp>
        <p:nvSpPr>
          <p:cNvPr id="11" name="ZoneTexte 10"/>
          <p:cNvSpPr txBox="1"/>
          <p:nvPr/>
        </p:nvSpPr>
        <p:spPr>
          <a:xfrm>
            <a:off x="827584" y="2771636"/>
            <a:ext cx="3744416" cy="369332"/>
          </a:xfrm>
          <a:prstGeom prst="rect">
            <a:avLst/>
          </a:prstGeom>
          <a:noFill/>
        </p:spPr>
        <p:txBody>
          <a:bodyPr wrap="square" rtlCol="0">
            <a:spAutoFit/>
          </a:bodyPr>
          <a:lstStyle/>
          <a:p>
            <a:r>
              <a:rPr lang="fr-FR" b="1" dirty="0" smtClean="0">
                <a:solidFill>
                  <a:srgbClr val="336699"/>
                </a:solidFill>
                <a:latin typeface="Calibri" pitchFamily="34" charset="0"/>
              </a:rPr>
              <a:t>La rénovation : cible niveau passif</a:t>
            </a:r>
            <a:endParaRPr lang="fr-FR" dirty="0" smtClean="0">
              <a:solidFill>
                <a:srgbClr val="336699"/>
              </a:solidFill>
              <a:latin typeface="Calibri" pitchFamily="34" charset="0"/>
            </a:endParaRPr>
          </a:p>
        </p:txBody>
      </p:sp>
      <p:sp>
        <p:nvSpPr>
          <p:cNvPr id="15" name="ZoneTexte 14"/>
          <p:cNvSpPr txBox="1"/>
          <p:nvPr/>
        </p:nvSpPr>
        <p:spPr>
          <a:xfrm>
            <a:off x="827584" y="3140968"/>
            <a:ext cx="3960440" cy="2708434"/>
          </a:xfrm>
          <a:prstGeom prst="rect">
            <a:avLst/>
          </a:prstGeom>
          <a:noFill/>
        </p:spPr>
        <p:txBody>
          <a:bodyPr wrap="square" rtlCol="0">
            <a:spAutoFit/>
          </a:bodyPr>
          <a:lstStyle/>
          <a:p>
            <a:r>
              <a:rPr lang="fr-FR" sz="1600" dirty="0" smtClean="0">
                <a:latin typeface="Calibri" pitchFamily="34" charset="0"/>
              </a:rPr>
              <a:t>Mise en œuvre de panneaux GAP fixés sur la façade existante. </a:t>
            </a:r>
          </a:p>
          <a:p>
            <a:pPr>
              <a:spcAft>
                <a:spcPts val="600"/>
              </a:spcAft>
            </a:pPr>
            <a:r>
              <a:rPr lang="fr-FR" sz="1600" dirty="0" smtClean="0">
                <a:latin typeface="Calibri" pitchFamily="34" charset="0"/>
              </a:rPr>
              <a:t>- Le panneau isole et stocke les calories solaires dans la structure alvéolaire placée derrière le vitrage.</a:t>
            </a:r>
            <a:endParaRPr lang="fr-FR" sz="1600" dirty="0">
              <a:latin typeface="Calibri" pitchFamily="34" charset="0"/>
            </a:endParaRPr>
          </a:p>
          <a:p>
            <a:pPr>
              <a:spcAft>
                <a:spcPts val="600"/>
              </a:spcAft>
            </a:pPr>
            <a:r>
              <a:rPr lang="fr-FR" sz="1600" dirty="0" smtClean="0">
                <a:latin typeface="Calibri" pitchFamily="34" charset="0"/>
              </a:rPr>
              <a:t>- En complément pour le préchauffage de l’ECS, pose d’un panneau </a:t>
            </a:r>
            <a:r>
              <a:rPr lang="fr-FR" sz="1600" dirty="0" err="1" smtClean="0">
                <a:latin typeface="Calibri" pitchFamily="34" charset="0"/>
              </a:rPr>
              <a:t>GAPwater</a:t>
            </a:r>
            <a:r>
              <a:rPr lang="fr-FR" sz="1600" dirty="0" smtClean="0">
                <a:latin typeface="Calibri" pitchFamily="34" charset="0"/>
              </a:rPr>
              <a:t> d’1 a 2m2 par logement.</a:t>
            </a:r>
          </a:p>
          <a:p>
            <a:pPr>
              <a:spcAft>
                <a:spcPts val="600"/>
              </a:spcAft>
            </a:pPr>
            <a:r>
              <a:rPr lang="fr-FR" sz="1600" dirty="0" smtClean="0">
                <a:latin typeface="Calibri" pitchFamily="34" charset="0"/>
              </a:rPr>
              <a:t>- Economie d’énergie : CEP (chauffage + eau chaude + ventilation) &lt; 25kWh/m2/an.</a:t>
            </a:r>
          </a:p>
        </p:txBody>
      </p:sp>
      <p:sp>
        <p:nvSpPr>
          <p:cNvPr id="12" name="ZoneTexte 11"/>
          <p:cNvSpPr txBox="1"/>
          <p:nvPr/>
        </p:nvSpPr>
        <p:spPr>
          <a:xfrm>
            <a:off x="827584" y="1340768"/>
            <a:ext cx="7776864" cy="1077218"/>
          </a:xfrm>
          <a:prstGeom prst="rect">
            <a:avLst/>
          </a:prstGeom>
          <a:noFill/>
        </p:spPr>
        <p:txBody>
          <a:bodyPr wrap="square" rtlCol="0">
            <a:spAutoFit/>
          </a:bodyPr>
          <a:lstStyle/>
          <a:p>
            <a:r>
              <a:rPr lang="fr-FR" sz="1600" dirty="0" smtClean="0">
                <a:latin typeface="Calibri" pitchFamily="34" charset="0"/>
              </a:rPr>
              <a:t>Sans rentrer dans les détails et calculs, nous explorons aujourd’hui de nouvelles pistes afin d’améliorer le confort thermique des logements. Nous travaillons actuellement avec l’entreprise Autrichienne « GAP solution » qui propose en neuf comme en réhabilitation des panneaux de façades préfabriqués accumulateurs d’énergie.   </a:t>
            </a:r>
          </a:p>
        </p:txBody>
      </p:sp>
      <p:pic>
        <p:nvPicPr>
          <p:cNvPr id="8" name="Imag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28860" y="5114964"/>
            <a:ext cx="3384376" cy="1266364"/>
          </a:xfrm>
          <a:prstGeom prst="rect">
            <a:avLst/>
          </a:prstGeom>
        </p:spPr>
      </p:pic>
    </p:spTree>
    <p:extLst>
      <p:ext uri="{BB962C8B-B14F-4D97-AF65-F5344CB8AC3E}">
        <p14:creationId xmlns:p14="http://schemas.microsoft.com/office/powerpoint/2010/main" val="26963703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logocostevert4,5cm.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9592" y="404664"/>
            <a:ext cx="1820773" cy="432048"/>
          </a:xfrm>
          <a:prstGeom prst="rect">
            <a:avLst/>
          </a:prstGeom>
        </p:spPr>
      </p:pic>
      <p:pic>
        <p:nvPicPr>
          <p:cNvPr id="4" name="Image 3" descr=" BIM logo version EC2.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68344" y="476672"/>
            <a:ext cx="885916" cy="515916"/>
          </a:xfrm>
          <a:prstGeom prst="rect">
            <a:avLst/>
          </a:prstGeom>
        </p:spPr>
      </p:pic>
      <p:sp>
        <p:nvSpPr>
          <p:cNvPr id="13" name="ZoneTexte 12"/>
          <p:cNvSpPr txBox="1"/>
          <p:nvPr/>
        </p:nvSpPr>
        <p:spPr>
          <a:xfrm>
            <a:off x="755576" y="980728"/>
            <a:ext cx="7416824" cy="369332"/>
          </a:xfrm>
          <a:prstGeom prst="rect">
            <a:avLst/>
          </a:prstGeom>
          <a:noFill/>
        </p:spPr>
        <p:txBody>
          <a:bodyPr wrap="square" rtlCol="0">
            <a:spAutoFit/>
          </a:bodyPr>
          <a:lstStyle/>
          <a:p>
            <a:r>
              <a:rPr lang="fr-FR" b="1" dirty="0" smtClean="0">
                <a:solidFill>
                  <a:srgbClr val="336699"/>
                </a:solidFill>
                <a:latin typeface="Calibri" pitchFamily="34" charset="0"/>
              </a:rPr>
              <a:t>Exemple </a:t>
            </a:r>
            <a:r>
              <a:rPr lang="fr-FR" b="1" dirty="0">
                <a:solidFill>
                  <a:srgbClr val="336699"/>
                </a:solidFill>
                <a:latin typeface="Calibri" pitchFamily="34" charset="0"/>
              </a:rPr>
              <a:t>d’une réhabilitation de </a:t>
            </a:r>
            <a:r>
              <a:rPr lang="fr-FR" dirty="0">
                <a:solidFill>
                  <a:srgbClr val="336699"/>
                </a:solidFill>
                <a:latin typeface="Calibri" pitchFamily="34" charset="0"/>
              </a:rPr>
              <a:t>logements </a:t>
            </a:r>
            <a:r>
              <a:rPr lang="fr-FR" sz="1200" dirty="0" smtClean="0">
                <a:solidFill>
                  <a:srgbClr val="336699"/>
                </a:solidFill>
                <a:latin typeface="Calibri" pitchFamily="34" charset="0"/>
              </a:rPr>
              <a:t>(Autriche)</a:t>
            </a:r>
            <a:endParaRPr lang="fr-FR" sz="1200" dirty="0">
              <a:solidFill>
                <a:srgbClr val="336699"/>
              </a:solidFill>
              <a:latin typeface="Calibri" pitchFamily="34" charset="0"/>
            </a:endParaRPr>
          </a:p>
        </p:txBody>
      </p:sp>
      <p:pic>
        <p:nvPicPr>
          <p:cNvPr id="10" name="Imag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2073" y="1700808"/>
            <a:ext cx="3240360" cy="2027908"/>
          </a:xfrm>
          <a:prstGeom prst="rect">
            <a:avLst/>
          </a:prstGeom>
        </p:spPr>
      </p:pic>
      <p:pic>
        <p:nvPicPr>
          <p:cNvPr id="14" name="Image 13"/>
          <p:cNvPicPr>
            <a:picLocks noChangeAspect="1"/>
          </p:cNvPicPr>
          <p:nvPr/>
        </p:nvPicPr>
        <p:blipFill>
          <a:blip r:embed="rId5" cstate="screen"/>
          <a:stretch>
            <a:fillRect/>
          </a:stretch>
        </p:blipFill>
        <p:spPr>
          <a:xfrm>
            <a:off x="766427" y="3717032"/>
            <a:ext cx="4021597" cy="1944216"/>
          </a:xfrm>
          <a:prstGeom prst="rect">
            <a:avLst/>
          </a:prstGeom>
        </p:spPr>
      </p:pic>
      <p:pic>
        <p:nvPicPr>
          <p:cNvPr id="16" name="Image 15"/>
          <p:cNvPicPr>
            <a:picLocks noChangeAspect="1"/>
          </p:cNvPicPr>
          <p:nvPr/>
        </p:nvPicPr>
        <p:blipFill rotWithShape="1">
          <a:blip r:embed="rId6" cstate="email">
            <a:extLst>
              <a:ext uri="{28A0092B-C50C-407E-A947-70E740481C1C}">
                <a14:useLocalDpi xmlns:a14="http://schemas.microsoft.com/office/drawing/2010/main"/>
              </a:ext>
            </a:extLst>
          </a:blip>
          <a:srcRect l="1429" r="1342"/>
          <a:stretch/>
        </p:blipFill>
        <p:spPr>
          <a:xfrm>
            <a:off x="4100452" y="1700808"/>
            <a:ext cx="4494683" cy="1866900"/>
          </a:xfrm>
          <a:prstGeom prst="rect">
            <a:avLst/>
          </a:prstGeom>
        </p:spPr>
      </p:pic>
      <p:pic>
        <p:nvPicPr>
          <p:cNvPr id="17" name="Image 16"/>
          <p:cNvPicPr>
            <a:picLocks noChangeAspect="1"/>
          </p:cNvPicPr>
          <p:nvPr/>
        </p:nvPicPr>
        <p:blipFill rotWithShape="1">
          <a:blip r:embed="rId7" cstate="screen"/>
          <a:srcRect l="1660" t="1589" r="6039" b="3105"/>
          <a:stretch/>
        </p:blipFill>
        <p:spPr>
          <a:xfrm>
            <a:off x="4116308" y="3784550"/>
            <a:ext cx="4488140" cy="1876698"/>
          </a:xfrm>
          <a:prstGeom prst="rect">
            <a:avLst/>
          </a:prstGeom>
        </p:spPr>
      </p:pic>
      <p:sp>
        <p:nvSpPr>
          <p:cNvPr id="18" name="ZoneTexte 17"/>
          <p:cNvSpPr txBox="1"/>
          <p:nvPr/>
        </p:nvSpPr>
        <p:spPr>
          <a:xfrm>
            <a:off x="827584" y="5673442"/>
            <a:ext cx="7704856" cy="707886"/>
          </a:xfrm>
          <a:prstGeom prst="rect">
            <a:avLst/>
          </a:prstGeom>
          <a:noFill/>
        </p:spPr>
        <p:txBody>
          <a:bodyPr wrap="square" rtlCol="0">
            <a:spAutoFit/>
          </a:bodyPr>
          <a:lstStyle/>
          <a:p>
            <a:pPr algn="ctr"/>
            <a:r>
              <a:rPr lang="fr-FR" sz="2000" b="1" dirty="0" smtClean="0">
                <a:solidFill>
                  <a:srgbClr val="336699"/>
                </a:solidFill>
                <a:latin typeface="Calibri" pitchFamily="34" charset="0"/>
              </a:rPr>
              <a:t>Coût de mise en œuvre </a:t>
            </a:r>
          </a:p>
          <a:p>
            <a:pPr algn="ctr"/>
            <a:r>
              <a:rPr lang="fr-FR" sz="2000" b="1" dirty="0" smtClean="0">
                <a:solidFill>
                  <a:srgbClr val="336699"/>
                </a:solidFill>
                <a:latin typeface="Calibri" pitchFamily="34" charset="0"/>
              </a:rPr>
              <a:t> </a:t>
            </a:r>
            <a:r>
              <a:rPr lang="fr-FR" sz="2000" dirty="0" smtClean="0">
                <a:solidFill>
                  <a:srgbClr val="336699"/>
                </a:solidFill>
                <a:latin typeface="Calibri" pitchFamily="34" charset="0"/>
              </a:rPr>
              <a:t>Réhabilitation = 450/500 €ht/m2  - Neuf = 500/550 €ht/m2</a:t>
            </a:r>
          </a:p>
        </p:txBody>
      </p:sp>
    </p:spTree>
    <p:extLst>
      <p:ext uri="{BB962C8B-B14F-4D97-AF65-F5344CB8AC3E}">
        <p14:creationId xmlns:p14="http://schemas.microsoft.com/office/powerpoint/2010/main" val="34165219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99592" y="1052736"/>
            <a:ext cx="5904656" cy="461665"/>
          </a:xfrm>
          <a:prstGeom prst="rect">
            <a:avLst/>
          </a:prstGeom>
          <a:noFill/>
        </p:spPr>
        <p:txBody>
          <a:bodyPr wrap="square" rtlCol="0">
            <a:spAutoFit/>
          </a:bodyPr>
          <a:lstStyle/>
          <a:p>
            <a:r>
              <a:rPr lang="fr-FR" sz="2400" b="1" dirty="0" smtClean="0">
                <a:solidFill>
                  <a:srgbClr val="336699"/>
                </a:solidFill>
                <a:latin typeface="Calibri" pitchFamily="34" charset="0"/>
              </a:rPr>
              <a:t>La construction neuve: </a:t>
            </a:r>
            <a:r>
              <a:rPr lang="fr-FR" sz="2400" dirty="0">
                <a:solidFill>
                  <a:srgbClr val="336699"/>
                </a:solidFill>
                <a:latin typeface="Calibri" pitchFamily="34" charset="0"/>
              </a:rPr>
              <a:t>cible niveau passif</a:t>
            </a:r>
          </a:p>
        </p:txBody>
      </p:sp>
      <p:pic>
        <p:nvPicPr>
          <p:cNvPr id="9" name="Image 8" descr="logocostevert4,5cm.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1600" y="476672"/>
            <a:ext cx="1820773" cy="432048"/>
          </a:xfrm>
          <a:prstGeom prst="rect">
            <a:avLst/>
          </a:prstGeom>
        </p:spPr>
      </p:pic>
      <p:pic>
        <p:nvPicPr>
          <p:cNvPr id="4" name="Image 3" descr=" BIM logo version EC2.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68344" y="404664"/>
            <a:ext cx="885916" cy="515916"/>
          </a:xfrm>
          <a:prstGeom prst="rect">
            <a:avLst/>
          </a:prstGeom>
        </p:spPr>
      </p:pic>
      <p:sp>
        <p:nvSpPr>
          <p:cNvPr id="12" name="ZoneTexte 11"/>
          <p:cNvSpPr txBox="1"/>
          <p:nvPr/>
        </p:nvSpPr>
        <p:spPr>
          <a:xfrm>
            <a:off x="827584" y="1685126"/>
            <a:ext cx="7776864" cy="1815882"/>
          </a:xfrm>
          <a:prstGeom prst="rect">
            <a:avLst/>
          </a:prstGeom>
          <a:noFill/>
        </p:spPr>
        <p:txBody>
          <a:bodyPr wrap="square" rtlCol="0">
            <a:spAutoFit/>
          </a:bodyPr>
          <a:lstStyle/>
          <a:p>
            <a:r>
              <a:rPr lang="fr-FR" sz="1600" dirty="0" smtClean="0">
                <a:latin typeface="Calibri" pitchFamily="34" charset="0"/>
              </a:rPr>
              <a:t>Très en « avance » dans le domaine (Agence parisienne COSTE est un bâtiment BBC) nous avons l’exclusivité et nous sommes les premiers à proposer ce type de réhabilitation et construction en France. Nous travaillons pour des promoteurs privés et des bailleurs sociaux. </a:t>
            </a:r>
          </a:p>
          <a:p>
            <a:r>
              <a:rPr lang="fr-FR" sz="1600" dirty="0" smtClean="0">
                <a:latin typeface="Calibri" pitchFamily="34" charset="0"/>
              </a:rPr>
              <a:t>Afin d’optimiser les coûts de construction et de réduire les déperditions énergétiques, ces bâtiments passifs ou BBC offrent une architecture assez simple et rude comme on peut le voir sur l’esquisse ci-dessous. </a:t>
            </a:r>
          </a:p>
        </p:txBody>
      </p:sp>
      <p:pic>
        <p:nvPicPr>
          <p:cNvPr id="10" name="Imag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5576" y="3645224"/>
            <a:ext cx="5034857" cy="1800000"/>
          </a:xfrm>
          <a:prstGeom prst="rect">
            <a:avLst/>
          </a:prstGeom>
        </p:spPr>
      </p:pic>
      <p:pic>
        <p:nvPicPr>
          <p:cNvPr id="14" name="Image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84614" y="3645224"/>
            <a:ext cx="2647826" cy="1800000"/>
          </a:xfrm>
          <a:prstGeom prst="rect">
            <a:avLst/>
          </a:prstGeom>
        </p:spPr>
      </p:pic>
      <p:sp>
        <p:nvSpPr>
          <p:cNvPr id="16" name="ZoneTexte 15"/>
          <p:cNvSpPr txBox="1"/>
          <p:nvPr/>
        </p:nvSpPr>
        <p:spPr>
          <a:xfrm>
            <a:off x="683568" y="5437673"/>
            <a:ext cx="7920880" cy="1015663"/>
          </a:xfrm>
          <a:prstGeom prst="rect">
            <a:avLst/>
          </a:prstGeom>
          <a:noFill/>
        </p:spPr>
        <p:txBody>
          <a:bodyPr wrap="square" rtlCol="0">
            <a:spAutoFit/>
          </a:bodyPr>
          <a:lstStyle/>
          <a:p>
            <a:pPr algn="just"/>
            <a:r>
              <a:rPr lang="fr-FR" sz="1600" dirty="0" smtClean="0">
                <a:solidFill>
                  <a:srgbClr val="336699"/>
                </a:solidFill>
                <a:latin typeface="Calibri" pitchFamily="34" charset="0"/>
              </a:rPr>
              <a:t>Si ce type de bâtiment est poussé à l’extrême afin d’offrir un minimum de surfaces de déperditions, en réduisant nos exigences nous pouvons mixer les façades pour offrir une architecture plus moderne en restant innovante comme on peut le voir sur le projet suivant </a:t>
            </a:r>
            <a:r>
              <a:rPr lang="fr-FR" sz="1200" dirty="0" smtClean="0">
                <a:solidFill>
                  <a:srgbClr val="336699"/>
                </a:solidFill>
                <a:latin typeface="Calibri" pitchFamily="34" charset="0"/>
              </a:rPr>
              <a:t>(PC déposer / chantier 2015).</a:t>
            </a:r>
            <a:endParaRPr lang="fr-FR" sz="1600" dirty="0" smtClean="0">
              <a:solidFill>
                <a:srgbClr val="336699"/>
              </a:solidFill>
              <a:latin typeface="Calibri" pitchFamily="34" charset="0"/>
            </a:endParaRPr>
          </a:p>
        </p:txBody>
      </p:sp>
    </p:spTree>
    <p:extLst>
      <p:ext uri="{BB962C8B-B14F-4D97-AF65-F5344CB8AC3E}">
        <p14:creationId xmlns:p14="http://schemas.microsoft.com/office/powerpoint/2010/main" val="40529409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1.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491880" y="260648"/>
            <a:ext cx="5184576" cy="3745537"/>
          </a:xfrm>
          <a:prstGeom prst="rect">
            <a:avLst/>
          </a:prstGeom>
        </p:spPr>
      </p:pic>
      <p:pic>
        <p:nvPicPr>
          <p:cNvPr id="11" name="Image 10" descr="Plan masse image.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83568" y="3140968"/>
            <a:ext cx="3119959" cy="3347998"/>
          </a:xfrm>
          <a:prstGeom prst="rect">
            <a:avLst/>
          </a:prstGeom>
        </p:spPr>
      </p:pic>
      <p:pic>
        <p:nvPicPr>
          <p:cNvPr id="9" name="Image 8" descr="logocostevert4,5cm.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9592" y="404664"/>
            <a:ext cx="2427697" cy="576064"/>
          </a:xfrm>
          <a:prstGeom prst="rect">
            <a:avLst/>
          </a:prstGeom>
        </p:spPr>
      </p:pic>
      <p:pic>
        <p:nvPicPr>
          <p:cNvPr id="4" name="Image 3" descr=" BIM logo version EC2.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67948" y="5733256"/>
            <a:ext cx="1236500" cy="720080"/>
          </a:xfrm>
          <a:prstGeom prst="rect">
            <a:avLst/>
          </a:prstGeom>
        </p:spPr>
      </p:pic>
    </p:spTree>
    <p:extLst>
      <p:ext uri="{BB962C8B-B14F-4D97-AF65-F5344CB8AC3E}">
        <p14:creationId xmlns:p14="http://schemas.microsoft.com/office/powerpoint/2010/main" val="42408112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Visuel agence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80112" y="332656"/>
            <a:ext cx="3042705" cy="4357009"/>
          </a:xfrm>
          <a:prstGeom prst="rect">
            <a:avLst/>
          </a:prstGeom>
        </p:spPr>
      </p:pic>
      <p:pic>
        <p:nvPicPr>
          <p:cNvPr id="2" name="Image 1" descr="Vue_1b.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9592" y="3318896"/>
            <a:ext cx="4968552" cy="2255883"/>
          </a:xfrm>
          <a:prstGeom prst="rect">
            <a:avLst/>
          </a:prstGeom>
        </p:spPr>
      </p:pic>
      <p:pic>
        <p:nvPicPr>
          <p:cNvPr id="3" name="Image 2" descr="logocostevert4,5cm.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9592" y="2204864"/>
            <a:ext cx="3384376" cy="803073"/>
          </a:xfrm>
          <a:prstGeom prst="rect">
            <a:avLst/>
          </a:prstGeom>
        </p:spPr>
      </p:pic>
      <p:pic>
        <p:nvPicPr>
          <p:cNvPr id="4" name="Image 3" descr=" BIM logo version EC2.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7584" y="476672"/>
            <a:ext cx="1360150" cy="792088"/>
          </a:xfrm>
          <a:prstGeom prst="rect">
            <a:avLst/>
          </a:prstGeom>
        </p:spPr>
      </p:pic>
      <p:sp>
        <p:nvSpPr>
          <p:cNvPr id="6" name="ZoneTexte 5"/>
          <p:cNvSpPr txBox="1"/>
          <p:nvPr/>
        </p:nvSpPr>
        <p:spPr>
          <a:xfrm>
            <a:off x="1907704" y="5949280"/>
            <a:ext cx="6696744" cy="461665"/>
          </a:xfrm>
          <a:prstGeom prst="rect">
            <a:avLst/>
          </a:prstGeom>
          <a:noFill/>
        </p:spPr>
        <p:txBody>
          <a:bodyPr wrap="square" rtlCol="0">
            <a:spAutoFit/>
          </a:bodyPr>
          <a:lstStyle/>
          <a:p>
            <a:pPr algn="r"/>
            <a:r>
              <a:rPr lang="fr-FR" sz="1200" dirty="0" smtClean="0">
                <a:latin typeface="Calibri" pitchFamily="34" charset="0"/>
              </a:rPr>
              <a:t>9, rue E. </a:t>
            </a:r>
            <a:r>
              <a:rPr lang="fr-FR" sz="1200" dirty="0" err="1" smtClean="0">
                <a:latin typeface="Calibri" pitchFamily="34" charset="0"/>
              </a:rPr>
              <a:t>Hedon</a:t>
            </a:r>
            <a:r>
              <a:rPr lang="fr-FR" sz="1200" dirty="0" smtClean="0">
                <a:latin typeface="Calibri" pitchFamily="34" charset="0"/>
              </a:rPr>
              <a:t>  - 34090 Montpellier T. 04 67 61 00 81 - F. 04 67 54 57 71  Mail : montpellier@coste.fr</a:t>
            </a:r>
          </a:p>
          <a:p>
            <a:pPr algn="r"/>
            <a:r>
              <a:rPr lang="fr-FR" sz="1200" dirty="0" smtClean="0">
                <a:latin typeface="Calibri" pitchFamily="34" charset="0"/>
              </a:rPr>
              <a:t>11, rue de la Prévôté - 78 550 Houdan  T. 01 30 59 54 95 - F. 01 30 59 54 99 Mail :  houdan@coste.fr </a:t>
            </a:r>
            <a:endParaRPr lang="fr-FR" sz="1200" dirty="0">
              <a:latin typeface="Calibri" pitchFamily="34" charset="0"/>
            </a:endParaRPr>
          </a:p>
        </p:txBody>
      </p:sp>
      <p:pic>
        <p:nvPicPr>
          <p:cNvPr id="7" name="Image 6" descr="logocostevert4,5cm.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99592" y="6021288"/>
            <a:ext cx="1152128" cy="27338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99592" y="1196752"/>
            <a:ext cx="7416824" cy="1200329"/>
          </a:xfrm>
          <a:prstGeom prst="rect">
            <a:avLst/>
          </a:prstGeom>
          <a:noFill/>
        </p:spPr>
        <p:txBody>
          <a:bodyPr wrap="square" rtlCol="0">
            <a:spAutoFit/>
          </a:bodyPr>
          <a:lstStyle/>
          <a:p>
            <a:r>
              <a:rPr lang="fr-FR" sz="2400" b="1" dirty="0" smtClean="0">
                <a:solidFill>
                  <a:srgbClr val="336699"/>
                </a:solidFill>
                <a:latin typeface="Calibri" pitchFamily="34" charset="0"/>
              </a:rPr>
              <a:t>Rénovation énergétique </a:t>
            </a:r>
          </a:p>
          <a:p>
            <a:r>
              <a:rPr lang="fr-FR" sz="2400" dirty="0" smtClean="0">
                <a:latin typeface="Calibri" pitchFamily="34" charset="0"/>
              </a:rPr>
              <a:t>Réhabilitation </a:t>
            </a:r>
            <a:r>
              <a:rPr lang="fr-FR" sz="2400" dirty="0">
                <a:latin typeface="Calibri" pitchFamily="34" charset="0"/>
              </a:rPr>
              <a:t>et extension du centre aquatique </a:t>
            </a:r>
            <a:endParaRPr lang="fr-FR" sz="2400" dirty="0" smtClean="0">
              <a:latin typeface="Calibri" pitchFamily="34" charset="0"/>
            </a:endParaRPr>
          </a:p>
          <a:p>
            <a:r>
              <a:rPr lang="fr-FR" sz="2400" dirty="0" smtClean="0">
                <a:latin typeface="Calibri" pitchFamily="34" charset="0"/>
              </a:rPr>
              <a:t>Ville </a:t>
            </a:r>
            <a:r>
              <a:rPr lang="fr-FR" sz="2400" dirty="0">
                <a:latin typeface="Calibri" pitchFamily="34" charset="0"/>
              </a:rPr>
              <a:t>de Saint-Priest (69). </a:t>
            </a:r>
          </a:p>
        </p:txBody>
      </p:sp>
      <p:pic>
        <p:nvPicPr>
          <p:cNvPr id="9" name="Image 8" descr="logocostevert4,5cm.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9592" y="332656"/>
            <a:ext cx="2448272" cy="580946"/>
          </a:xfrm>
          <a:prstGeom prst="rect">
            <a:avLst/>
          </a:prstGeom>
        </p:spPr>
      </p:pic>
      <p:pic>
        <p:nvPicPr>
          <p:cNvPr id="4" name="Image 3" descr=" BIM logo version EC2.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41410" y="476672"/>
            <a:ext cx="1112850" cy="648072"/>
          </a:xfrm>
          <a:prstGeom prst="rect">
            <a:avLst/>
          </a:prstGeom>
        </p:spPr>
      </p:pic>
      <p:sp>
        <p:nvSpPr>
          <p:cNvPr id="11" name="ZoneTexte 10"/>
          <p:cNvSpPr txBox="1"/>
          <p:nvPr/>
        </p:nvSpPr>
        <p:spPr>
          <a:xfrm>
            <a:off x="971600" y="2636913"/>
            <a:ext cx="7776864" cy="523220"/>
          </a:xfrm>
          <a:prstGeom prst="rect">
            <a:avLst/>
          </a:prstGeom>
          <a:noFill/>
        </p:spPr>
        <p:txBody>
          <a:bodyPr wrap="square" rtlCol="0">
            <a:spAutoFit/>
          </a:bodyPr>
          <a:lstStyle/>
          <a:p>
            <a:r>
              <a:rPr lang="fr-FR" sz="2800" b="1" dirty="0" smtClean="0">
                <a:solidFill>
                  <a:srgbClr val="336699"/>
                </a:solidFill>
                <a:latin typeface="Calibri" pitchFamily="34" charset="0"/>
              </a:rPr>
              <a:t>Les besoins : </a:t>
            </a:r>
            <a:r>
              <a:rPr lang="fr-FR" sz="2800" dirty="0">
                <a:solidFill>
                  <a:srgbClr val="336699"/>
                </a:solidFill>
                <a:latin typeface="Calibri" pitchFamily="34" charset="0"/>
              </a:rPr>
              <a:t>offrir une seconde vie au </a:t>
            </a:r>
            <a:r>
              <a:rPr lang="fr-FR" sz="2800" dirty="0" smtClean="0">
                <a:solidFill>
                  <a:srgbClr val="336699"/>
                </a:solidFill>
                <a:latin typeface="Calibri" pitchFamily="34" charset="0"/>
              </a:rPr>
              <a:t>projet</a:t>
            </a:r>
            <a:endParaRPr lang="fr-FR" sz="2800" dirty="0">
              <a:solidFill>
                <a:srgbClr val="336699"/>
              </a:solidFill>
              <a:latin typeface="Calibri" pitchFamily="34" charset="0"/>
            </a:endParaRPr>
          </a:p>
        </p:txBody>
      </p:sp>
      <p:sp>
        <p:nvSpPr>
          <p:cNvPr id="15" name="ZoneTexte 14"/>
          <p:cNvSpPr txBox="1"/>
          <p:nvPr/>
        </p:nvSpPr>
        <p:spPr>
          <a:xfrm>
            <a:off x="1043608" y="3356992"/>
            <a:ext cx="7344816" cy="2723823"/>
          </a:xfrm>
          <a:prstGeom prst="rect">
            <a:avLst/>
          </a:prstGeom>
          <a:noFill/>
        </p:spPr>
        <p:txBody>
          <a:bodyPr wrap="square" rtlCol="0">
            <a:spAutoFit/>
          </a:bodyPr>
          <a:lstStyle/>
          <a:p>
            <a:r>
              <a:rPr lang="fr-FR" dirty="0" smtClean="0">
                <a:latin typeface="Calibri" pitchFamily="34" charset="0"/>
              </a:rPr>
              <a:t>Le projet consiste à réhabiliter de façon lourde un équipement datant d’une trentaine d’année afin de lui donner une seconde vie :</a:t>
            </a:r>
          </a:p>
          <a:p>
            <a:pPr>
              <a:lnSpc>
                <a:spcPct val="150000"/>
              </a:lnSpc>
            </a:pPr>
            <a:r>
              <a:rPr lang="fr-FR" dirty="0" smtClean="0">
                <a:latin typeface="Calibri" pitchFamily="34" charset="0"/>
              </a:rPr>
              <a:t>- Améliorer son fonctionnement</a:t>
            </a:r>
          </a:p>
          <a:p>
            <a:pPr>
              <a:lnSpc>
                <a:spcPct val="150000"/>
              </a:lnSpc>
            </a:pPr>
            <a:r>
              <a:rPr lang="fr-FR" dirty="0" smtClean="0">
                <a:latin typeface="Calibri" pitchFamily="34" charset="0"/>
              </a:rPr>
              <a:t>- Le mettre aux normes (accessibilité, hygiène, thermique…)</a:t>
            </a:r>
          </a:p>
          <a:p>
            <a:pPr>
              <a:lnSpc>
                <a:spcPct val="150000"/>
              </a:lnSpc>
            </a:pPr>
            <a:r>
              <a:rPr lang="fr-FR" dirty="0" smtClean="0">
                <a:latin typeface="Calibri" pitchFamily="34" charset="0"/>
              </a:rPr>
              <a:t>- Donner un véritable confort aux usagers et au personnel exploitant </a:t>
            </a:r>
          </a:p>
          <a:p>
            <a:pPr>
              <a:lnSpc>
                <a:spcPct val="150000"/>
              </a:lnSpc>
            </a:pPr>
            <a:r>
              <a:rPr lang="fr-FR" dirty="0" smtClean="0">
                <a:latin typeface="Calibri" pitchFamily="34" charset="0"/>
              </a:rPr>
              <a:t>- Dynamiser l’équipement et le rendre moins consommateur en énergie (bâtiment non soumis a la RT2012)</a:t>
            </a:r>
          </a:p>
        </p:txBody>
      </p:sp>
    </p:spTree>
    <p:extLst>
      <p:ext uri="{BB962C8B-B14F-4D97-AF65-F5344CB8AC3E}">
        <p14:creationId xmlns:p14="http://schemas.microsoft.com/office/powerpoint/2010/main" val="15185291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043608" y="3501008"/>
            <a:ext cx="7416824" cy="2062103"/>
          </a:xfrm>
          <a:prstGeom prst="rect">
            <a:avLst/>
          </a:prstGeom>
          <a:noFill/>
        </p:spPr>
        <p:txBody>
          <a:bodyPr wrap="square" rtlCol="0">
            <a:spAutoFit/>
          </a:bodyPr>
          <a:lstStyle/>
          <a:p>
            <a:r>
              <a:rPr lang="fr-FR" sz="1600" dirty="0" smtClean="0">
                <a:latin typeface="Calibri" pitchFamily="34" charset="0"/>
              </a:rPr>
              <a:t>Réhabilitation préférée à la construction d’un nouveau projet afin de répondre à la contrainte du « cout d’investissement » :</a:t>
            </a:r>
          </a:p>
          <a:p>
            <a:pPr>
              <a:lnSpc>
                <a:spcPct val="150000"/>
              </a:lnSpc>
            </a:pPr>
            <a:r>
              <a:rPr lang="fr-FR" sz="1600" dirty="0" smtClean="0">
                <a:latin typeface="Calibri" pitchFamily="34" charset="0"/>
              </a:rPr>
              <a:t>- Respect du coût global d’opération </a:t>
            </a:r>
          </a:p>
          <a:p>
            <a:pPr>
              <a:lnSpc>
                <a:spcPct val="150000"/>
              </a:lnSpc>
            </a:pPr>
            <a:r>
              <a:rPr lang="fr-FR" sz="1600" dirty="0" smtClean="0">
                <a:latin typeface="Calibri" pitchFamily="34" charset="0"/>
              </a:rPr>
              <a:t>- Respect du programme et des demandes programme (objectif énergétique)</a:t>
            </a:r>
          </a:p>
          <a:p>
            <a:pPr>
              <a:lnSpc>
                <a:spcPct val="150000"/>
              </a:lnSpc>
            </a:pPr>
            <a:r>
              <a:rPr lang="fr-FR" sz="1600" dirty="0" smtClean="0">
                <a:latin typeface="Calibri" pitchFamily="34" charset="0"/>
              </a:rPr>
              <a:t>- </a:t>
            </a:r>
            <a:r>
              <a:rPr lang="fr-FR" sz="1600" dirty="0">
                <a:latin typeface="Calibri" pitchFamily="34" charset="0"/>
              </a:rPr>
              <a:t>Rendre le bâtiment plus économe en énergie </a:t>
            </a:r>
            <a:endParaRPr lang="fr-FR" sz="1600" dirty="0" smtClean="0">
              <a:latin typeface="Calibri" pitchFamily="34" charset="0"/>
            </a:endParaRPr>
          </a:p>
          <a:p>
            <a:pPr>
              <a:lnSpc>
                <a:spcPct val="150000"/>
              </a:lnSpc>
            </a:pPr>
            <a:r>
              <a:rPr lang="fr-FR" sz="1600" dirty="0" smtClean="0">
                <a:latin typeface="Calibri" pitchFamily="34" charset="0"/>
              </a:rPr>
              <a:t>- Créer un équipement à la gestion énergétique simplifiée</a:t>
            </a:r>
          </a:p>
        </p:txBody>
      </p:sp>
      <p:sp>
        <p:nvSpPr>
          <p:cNvPr id="4" name="ZoneTexte 3"/>
          <p:cNvSpPr txBox="1"/>
          <p:nvPr/>
        </p:nvSpPr>
        <p:spPr>
          <a:xfrm>
            <a:off x="899592" y="1412776"/>
            <a:ext cx="7416824" cy="1200329"/>
          </a:xfrm>
          <a:prstGeom prst="rect">
            <a:avLst/>
          </a:prstGeom>
          <a:noFill/>
        </p:spPr>
        <p:txBody>
          <a:bodyPr wrap="square" rtlCol="0">
            <a:spAutoFit/>
          </a:bodyPr>
          <a:lstStyle/>
          <a:p>
            <a:r>
              <a:rPr lang="fr-FR" sz="2400" b="1" dirty="0" smtClean="0">
                <a:solidFill>
                  <a:srgbClr val="336699"/>
                </a:solidFill>
                <a:latin typeface="Calibri" pitchFamily="34" charset="0"/>
              </a:rPr>
              <a:t>Rénovation énergétique </a:t>
            </a:r>
          </a:p>
          <a:p>
            <a:r>
              <a:rPr lang="fr-FR" sz="2400" dirty="0" smtClean="0">
                <a:latin typeface="Calibri" pitchFamily="34" charset="0"/>
              </a:rPr>
              <a:t>Réhabilitation </a:t>
            </a:r>
            <a:r>
              <a:rPr lang="fr-FR" sz="2400" dirty="0">
                <a:latin typeface="Calibri" pitchFamily="34" charset="0"/>
              </a:rPr>
              <a:t>et extension du centre aquatique </a:t>
            </a:r>
            <a:endParaRPr lang="fr-FR" sz="2400" dirty="0" smtClean="0">
              <a:latin typeface="Calibri" pitchFamily="34" charset="0"/>
            </a:endParaRPr>
          </a:p>
          <a:p>
            <a:r>
              <a:rPr lang="fr-FR" sz="2400" dirty="0" smtClean="0">
                <a:latin typeface="Calibri" pitchFamily="34" charset="0"/>
              </a:rPr>
              <a:t>Ville </a:t>
            </a:r>
            <a:r>
              <a:rPr lang="fr-FR" sz="2400" dirty="0">
                <a:latin typeface="Calibri" pitchFamily="34" charset="0"/>
              </a:rPr>
              <a:t>de Saint-Priest (69). </a:t>
            </a:r>
          </a:p>
        </p:txBody>
      </p:sp>
      <p:pic>
        <p:nvPicPr>
          <p:cNvPr id="5" name="Image 4" descr="logocostevert4,5cm.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9592" y="332656"/>
            <a:ext cx="2448272" cy="580946"/>
          </a:xfrm>
          <a:prstGeom prst="rect">
            <a:avLst/>
          </a:prstGeom>
        </p:spPr>
      </p:pic>
      <p:pic>
        <p:nvPicPr>
          <p:cNvPr id="6" name="Image 5" descr=" BIM logo version EC2.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41410" y="476672"/>
            <a:ext cx="1112850" cy="648072"/>
          </a:xfrm>
          <a:prstGeom prst="rect">
            <a:avLst/>
          </a:prstGeom>
        </p:spPr>
      </p:pic>
      <p:sp>
        <p:nvSpPr>
          <p:cNvPr id="7" name="ZoneTexte 6"/>
          <p:cNvSpPr txBox="1"/>
          <p:nvPr/>
        </p:nvSpPr>
        <p:spPr>
          <a:xfrm>
            <a:off x="971600" y="2636913"/>
            <a:ext cx="7776864" cy="523220"/>
          </a:xfrm>
          <a:prstGeom prst="rect">
            <a:avLst/>
          </a:prstGeom>
          <a:noFill/>
        </p:spPr>
        <p:txBody>
          <a:bodyPr wrap="square" rtlCol="0">
            <a:spAutoFit/>
          </a:bodyPr>
          <a:lstStyle/>
          <a:p>
            <a:r>
              <a:rPr lang="fr-FR" sz="2800" b="1" dirty="0" smtClean="0">
                <a:solidFill>
                  <a:srgbClr val="336699"/>
                </a:solidFill>
                <a:latin typeface="Calibri" pitchFamily="34" charset="0"/>
              </a:rPr>
              <a:t>Les enjeux: </a:t>
            </a:r>
            <a:r>
              <a:rPr lang="fr-FR" sz="2800" dirty="0">
                <a:solidFill>
                  <a:srgbClr val="336699"/>
                </a:solidFill>
                <a:latin typeface="Calibri" pitchFamily="34" charset="0"/>
              </a:rPr>
              <a:t>offrir une seconde vie au </a:t>
            </a:r>
            <a:r>
              <a:rPr lang="fr-FR" sz="2800" dirty="0" smtClean="0">
                <a:solidFill>
                  <a:srgbClr val="336699"/>
                </a:solidFill>
                <a:latin typeface="Calibri" pitchFamily="34" charset="0"/>
              </a:rPr>
              <a:t>projet</a:t>
            </a:r>
            <a:endParaRPr lang="fr-FR" sz="2800" dirty="0">
              <a:solidFill>
                <a:srgbClr val="336699"/>
              </a:solidFill>
              <a:latin typeface="Calibri"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logocostevert4,5cm.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7584" y="404664"/>
            <a:ext cx="1820773" cy="432048"/>
          </a:xfrm>
          <a:prstGeom prst="rect">
            <a:avLst/>
          </a:prstGeom>
        </p:spPr>
      </p:pic>
      <p:pic>
        <p:nvPicPr>
          <p:cNvPr id="4" name="Image 3" descr=" BIM logo version EC2.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84368" y="404664"/>
            <a:ext cx="741900" cy="432048"/>
          </a:xfrm>
          <a:prstGeom prst="rect">
            <a:avLst/>
          </a:prstGeom>
        </p:spPr>
      </p:pic>
      <p:sp>
        <p:nvSpPr>
          <p:cNvPr id="11" name="ZoneTexte 10"/>
          <p:cNvSpPr txBox="1"/>
          <p:nvPr/>
        </p:nvSpPr>
        <p:spPr>
          <a:xfrm>
            <a:off x="827584" y="1052736"/>
            <a:ext cx="7776864" cy="830997"/>
          </a:xfrm>
          <a:prstGeom prst="rect">
            <a:avLst/>
          </a:prstGeom>
          <a:noFill/>
        </p:spPr>
        <p:txBody>
          <a:bodyPr wrap="square" rtlCol="0">
            <a:spAutoFit/>
          </a:bodyPr>
          <a:lstStyle/>
          <a:p>
            <a:r>
              <a:rPr lang="fr-FR" sz="2400" b="1" dirty="0" smtClean="0">
                <a:solidFill>
                  <a:srgbClr val="336699"/>
                </a:solidFill>
                <a:latin typeface="Calibri" pitchFamily="34" charset="0"/>
              </a:rPr>
              <a:t>Les solutions : </a:t>
            </a:r>
            <a:r>
              <a:rPr lang="fr-FR" sz="2400" dirty="0" smtClean="0">
                <a:solidFill>
                  <a:srgbClr val="336699"/>
                </a:solidFill>
                <a:latin typeface="Calibri" pitchFamily="34" charset="0"/>
              </a:rPr>
              <a:t>l’énergie non consommée n’est-elle pas la première source d’économie ?</a:t>
            </a:r>
          </a:p>
        </p:txBody>
      </p:sp>
      <p:sp>
        <p:nvSpPr>
          <p:cNvPr id="15" name="ZoneTexte 14"/>
          <p:cNvSpPr txBox="1"/>
          <p:nvPr/>
        </p:nvSpPr>
        <p:spPr>
          <a:xfrm>
            <a:off x="827584" y="2103234"/>
            <a:ext cx="7776864" cy="4524315"/>
          </a:xfrm>
          <a:prstGeom prst="rect">
            <a:avLst/>
          </a:prstGeom>
          <a:noFill/>
        </p:spPr>
        <p:txBody>
          <a:bodyPr wrap="square" rtlCol="0">
            <a:spAutoFit/>
          </a:bodyPr>
          <a:lstStyle/>
          <a:p>
            <a:r>
              <a:rPr lang="fr-FR" sz="1600" dirty="0" smtClean="0">
                <a:latin typeface="Calibri" pitchFamily="34" charset="0"/>
              </a:rPr>
              <a:t>En partant de ce constat on doit penser et réfléchir aux choix et solutions techniques simples et proposer une </a:t>
            </a:r>
            <a:r>
              <a:rPr lang="fr-FR" sz="1600" b="1" dirty="0" smtClean="0">
                <a:solidFill>
                  <a:srgbClr val="336699"/>
                </a:solidFill>
                <a:latin typeface="Calibri" pitchFamily="34" charset="0"/>
              </a:rPr>
              <a:t>architecture de bon sens </a:t>
            </a:r>
            <a:r>
              <a:rPr lang="fr-FR" sz="1600" dirty="0" smtClean="0">
                <a:latin typeface="Calibri" pitchFamily="34" charset="0"/>
              </a:rPr>
              <a:t>:</a:t>
            </a:r>
          </a:p>
          <a:p>
            <a:endParaRPr lang="fr-FR" sz="1600" dirty="0" smtClean="0">
              <a:latin typeface="Calibri" pitchFamily="34" charset="0"/>
            </a:endParaRPr>
          </a:p>
          <a:p>
            <a:r>
              <a:rPr lang="fr-FR" sz="1600" dirty="0" smtClean="0">
                <a:latin typeface="Calibri" pitchFamily="34" charset="0"/>
              </a:rPr>
              <a:t>- Se protéger : rayonnements solaires / vents dominants / entrées d’air froid (sas)</a:t>
            </a:r>
          </a:p>
          <a:p>
            <a:r>
              <a:rPr lang="fr-FR" sz="1600" dirty="0" smtClean="0">
                <a:latin typeface="Calibri" pitchFamily="34" charset="0"/>
              </a:rPr>
              <a:t>- Une préconisation </a:t>
            </a:r>
            <a:r>
              <a:rPr lang="fr-FR" sz="1600" b="1" dirty="0" smtClean="0">
                <a:solidFill>
                  <a:srgbClr val="336699"/>
                </a:solidFill>
                <a:latin typeface="Calibri" pitchFamily="34" charset="0"/>
              </a:rPr>
              <a:t>juste</a:t>
            </a:r>
            <a:r>
              <a:rPr lang="fr-FR" sz="1600" dirty="0" smtClean="0">
                <a:latin typeface="Calibri" pitchFamily="34" charset="0"/>
              </a:rPr>
              <a:t> des équipements techniques et efficaces dont on connaît les intérêts et le fonctionnement (ne pas jouer a l’apprenti sorcier !! )</a:t>
            </a:r>
          </a:p>
          <a:p>
            <a:r>
              <a:rPr lang="fr-FR" sz="1600" dirty="0" smtClean="0">
                <a:latin typeface="Calibri" pitchFamily="34" charset="0"/>
              </a:rPr>
              <a:t>- Établir des descriptifs (CCTP) clairs et détaillés sur les préconisations  </a:t>
            </a:r>
          </a:p>
          <a:p>
            <a:r>
              <a:rPr lang="fr-FR" sz="1600" dirty="0" smtClean="0">
                <a:latin typeface="Calibri" pitchFamily="34" charset="0"/>
              </a:rPr>
              <a:t>- Réflexion sur l’étanchéité à l’air de l’équipement </a:t>
            </a:r>
          </a:p>
          <a:p>
            <a:r>
              <a:rPr lang="fr-FR" sz="1600" dirty="0" smtClean="0">
                <a:latin typeface="Calibri" pitchFamily="34" charset="0"/>
              </a:rPr>
              <a:t>- Implication importante dans la mission de suivi de chantier</a:t>
            </a:r>
          </a:p>
          <a:p>
            <a:r>
              <a:rPr lang="fr-FR" sz="1600" dirty="0" smtClean="0">
                <a:latin typeface="Calibri" pitchFamily="34" charset="0"/>
              </a:rPr>
              <a:t>- Réalisation de tests </a:t>
            </a:r>
            <a:r>
              <a:rPr lang="fr-FR" sz="1600" dirty="0">
                <a:latin typeface="Calibri" pitchFamily="34" charset="0"/>
              </a:rPr>
              <a:t>d’étanchéité </a:t>
            </a:r>
            <a:r>
              <a:rPr lang="fr-FR" sz="1600" dirty="0" smtClean="0">
                <a:latin typeface="Calibri" pitchFamily="34" charset="0"/>
              </a:rPr>
              <a:t>a </a:t>
            </a:r>
            <a:r>
              <a:rPr lang="fr-FR" sz="1600" dirty="0">
                <a:latin typeface="Calibri" pitchFamily="34" charset="0"/>
              </a:rPr>
              <a:t>l’air </a:t>
            </a:r>
            <a:r>
              <a:rPr lang="fr-FR" sz="1600" dirty="0" smtClean="0">
                <a:latin typeface="Calibri" pitchFamily="34" charset="0"/>
              </a:rPr>
              <a:t>en cours de chantier afin </a:t>
            </a:r>
            <a:r>
              <a:rPr lang="fr-FR" sz="1600" dirty="0">
                <a:latin typeface="Calibri" pitchFamily="34" charset="0"/>
              </a:rPr>
              <a:t>de contrôler la bonne mise en œuvre des matériaux </a:t>
            </a:r>
            <a:r>
              <a:rPr lang="fr-FR" sz="1600" dirty="0" smtClean="0">
                <a:latin typeface="Calibri" pitchFamily="34" charset="0"/>
              </a:rPr>
              <a:t>et équipements préconisés</a:t>
            </a:r>
          </a:p>
          <a:p>
            <a:r>
              <a:rPr lang="fr-FR" sz="1600" dirty="0" smtClean="0">
                <a:latin typeface="Calibri" pitchFamily="34" charset="0"/>
              </a:rPr>
              <a:t>- Favoriser les apports naturels : solaire, ventilation naturelle diurne et « réduite » en été,  </a:t>
            </a:r>
          </a:p>
          <a:p>
            <a:r>
              <a:rPr lang="fr-FR" sz="1600" dirty="0" smtClean="0">
                <a:latin typeface="Calibri" pitchFamily="34" charset="0"/>
              </a:rPr>
              <a:t>- Solutions de production d’énergie « propre » appropriées au site :  chaudière bois si filière, panneaux ECS en fonction du site, géothermie, …et calcul du temps de retour sur investissement </a:t>
            </a:r>
          </a:p>
          <a:p>
            <a:r>
              <a:rPr lang="fr-FR" sz="1600" dirty="0" smtClean="0">
                <a:latin typeface="Calibri" pitchFamily="34" charset="0"/>
              </a:rPr>
              <a:t>- Suivi et formation du personnel exploitant : apprendre au personnel à utiliser les équipements techniques et complexes pour une bonne utilisation des solutions techniques. </a:t>
            </a:r>
          </a:p>
          <a:p>
            <a:endParaRPr lang="fr-FR" sz="1600" dirty="0"/>
          </a:p>
        </p:txBody>
      </p:sp>
    </p:spTree>
    <p:extLst>
      <p:ext uri="{BB962C8B-B14F-4D97-AF65-F5344CB8AC3E}">
        <p14:creationId xmlns:p14="http://schemas.microsoft.com/office/powerpoint/2010/main" val="5599166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logocostevert4,5cm.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1600" y="404664"/>
            <a:ext cx="1820773" cy="432048"/>
          </a:xfrm>
          <a:prstGeom prst="rect">
            <a:avLst/>
          </a:prstGeom>
        </p:spPr>
      </p:pic>
      <p:pic>
        <p:nvPicPr>
          <p:cNvPr id="4" name="Image 3" descr=" BIM logo version EC2.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84368" y="404664"/>
            <a:ext cx="741900" cy="432048"/>
          </a:xfrm>
          <a:prstGeom prst="rect">
            <a:avLst/>
          </a:prstGeom>
        </p:spPr>
      </p:pic>
      <p:sp>
        <p:nvSpPr>
          <p:cNvPr id="16" name="ZoneTexte 15"/>
          <p:cNvSpPr txBox="1"/>
          <p:nvPr/>
        </p:nvSpPr>
        <p:spPr>
          <a:xfrm>
            <a:off x="827584" y="1043444"/>
            <a:ext cx="3096344" cy="523220"/>
          </a:xfrm>
          <a:prstGeom prst="rect">
            <a:avLst/>
          </a:prstGeom>
          <a:noFill/>
        </p:spPr>
        <p:txBody>
          <a:bodyPr wrap="square" rtlCol="0">
            <a:spAutoFit/>
          </a:bodyPr>
          <a:lstStyle/>
          <a:p>
            <a:r>
              <a:rPr lang="fr-FR" sz="2800" b="1" dirty="0" smtClean="0">
                <a:solidFill>
                  <a:srgbClr val="336699"/>
                </a:solidFill>
                <a:latin typeface="Calibri" pitchFamily="34" charset="0"/>
              </a:rPr>
              <a:t>Bilan &amp; conclusion </a:t>
            </a:r>
            <a:endParaRPr lang="fr-FR" sz="2800" dirty="0" smtClean="0">
              <a:solidFill>
                <a:srgbClr val="336699"/>
              </a:solidFill>
              <a:latin typeface="Calibri" pitchFamily="34" charset="0"/>
            </a:endParaRPr>
          </a:p>
        </p:txBody>
      </p:sp>
      <p:sp>
        <p:nvSpPr>
          <p:cNvPr id="17" name="ZoneTexte 16"/>
          <p:cNvSpPr txBox="1"/>
          <p:nvPr/>
        </p:nvSpPr>
        <p:spPr>
          <a:xfrm>
            <a:off x="827584" y="1833786"/>
            <a:ext cx="7776864" cy="3970318"/>
          </a:xfrm>
          <a:prstGeom prst="rect">
            <a:avLst/>
          </a:prstGeom>
          <a:noFill/>
        </p:spPr>
        <p:txBody>
          <a:bodyPr wrap="square" rtlCol="0">
            <a:spAutoFit/>
          </a:bodyPr>
          <a:lstStyle/>
          <a:p>
            <a:r>
              <a:rPr lang="fr-FR" dirty="0" smtClean="0">
                <a:latin typeface="Calibri" pitchFamily="34" charset="0"/>
              </a:rPr>
              <a:t>Équipement inauguré en septembre 2013. </a:t>
            </a:r>
            <a:r>
              <a:rPr lang="fr-FR" dirty="0">
                <a:latin typeface="Calibri" pitchFamily="34" charset="0"/>
              </a:rPr>
              <a:t>Un suivi du projet après </a:t>
            </a:r>
            <a:r>
              <a:rPr lang="fr-FR" dirty="0" smtClean="0">
                <a:latin typeface="Calibri" pitchFamily="34" charset="0"/>
              </a:rPr>
              <a:t>réception</a:t>
            </a:r>
            <a:r>
              <a:rPr lang="fr-FR" dirty="0">
                <a:latin typeface="Calibri" pitchFamily="34" charset="0"/>
              </a:rPr>
              <a:t> </a:t>
            </a:r>
            <a:r>
              <a:rPr lang="fr-FR" dirty="0" smtClean="0">
                <a:latin typeface="Calibri" pitchFamily="34" charset="0"/>
              </a:rPr>
              <a:t>(réunion trimestrielle MOA/MOE):</a:t>
            </a:r>
          </a:p>
          <a:p>
            <a:r>
              <a:rPr lang="fr-FR" dirty="0" smtClean="0">
                <a:latin typeface="Calibri" pitchFamily="34" charset="0"/>
              </a:rPr>
              <a:t>- Réhabilitation fonctionnelle parfaite, tant sur le fonctionnement que sur la gestion des équipements techniques,</a:t>
            </a:r>
          </a:p>
          <a:p>
            <a:r>
              <a:rPr lang="fr-FR" dirty="0" smtClean="0">
                <a:latin typeface="Calibri" pitchFamily="34" charset="0"/>
              </a:rPr>
              <a:t>- Objectif programme presque atteint au bout d’une année de fonctionnement </a:t>
            </a:r>
            <a:br>
              <a:rPr lang="fr-FR" dirty="0" smtClean="0">
                <a:latin typeface="Calibri" pitchFamily="34" charset="0"/>
              </a:rPr>
            </a:br>
            <a:r>
              <a:rPr lang="fr-FR" dirty="0" smtClean="0">
                <a:latin typeface="Calibri" pitchFamily="34" charset="0"/>
              </a:rPr>
              <a:t>(« habituel » pour un équipement technique complexe )</a:t>
            </a:r>
          </a:p>
          <a:p>
            <a:r>
              <a:rPr lang="fr-FR" dirty="0" smtClean="0">
                <a:latin typeface="Calibri" pitchFamily="34" charset="0"/>
              </a:rPr>
              <a:t>- Réhabilitation thermique réussie : test d’étanchéité à l’air concluant / plus de courants d’air dans la piscine / plus de déperditions importantes par la toiture et les façades,</a:t>
            </a:r>
          </a:p>
          <a:p>
            <a:r>
              <a:rPr lang="fr-FR" dirty="0" smtClean="0">
                <a:latin typeface="Calibri" pitchFamily="34" charset="0"/>
              </a:rPr>
              <a:t>- Consommations d’eau et « d’énergie brute » satisfaisante au vu des objectifs annoncés, </a:t>
            </a:r>
          </a:p>
          <a:p>
            <a:r>
              <a:rPr lang="fr-FR" dirty="0" smtClean="0">
                <a:latin typeface="Calibri" pitchFamily="34" charset="0"/>
              </a:rPr>
              <a:t>- Mission de suivi thermique et bilan des consommations : mise en place d’un contrat complémentaire entre MOA et MOE afin d’analyser mensuellement les consommations et les bilans énergétiques de la GTC.  </a:t>
            </a:r>
          </a:p>
        </p:txBody>
      </p:sp>
    </p:spTree>
    <p:extLst>
      <p:ext uri="{BB962C8B-B14F-4D97-AF65-F5344CB8AC3E}">
        <p14:creationId xmlns:p14="http://schemas.microsoft.com/office/powerpoint/2010/main" val="19907192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logocostevert4,5cm.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7584" y="404664"/>
            <a:ext cx="1820773" cy="432048"/>
          </a:xfrm>
          <a:prstGeom prst="rect">
            <a:avLst/>
          </a:prstGeom>
        </p:spPr>
      </p:pic>
      <p:pic>
        <p:nvPicPr>
          <p:cNvPr id="4" name="Image 3" descr=" BIM logo version EC2.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12360" y="476672"/>
            <a:ext cx="741900" cy="432048"/>
          </a:xfrm>
          <a:prstGeom prst="rect">
            <a:avLst/>
          </a:prstGeom>
        </p:spPr>
      </p:pic>
      <p:sp>
        <p:nvSpPr>
          <p:cNvPr id="16" name="ZoneTexte 15"/>
          <p:cNvSpPr txBox="1"/>
          <p:nvPr/>
        </p:nvSpPr>
        <p:spPr>
          <a:xfrm>
            <a:off x="827584" y="1043444"/>
            <a:ext cx="2520280" cy="461665"/>
          </a:xfrm>
          <a:prstGeom prst="rect">
            <a:avLst/>
          </a:prstGeom>
          <a:noFill/>
        </p:spPr>
        <p:txBody>
          <a:bodyPr wrap="square" rtlCol="0">
            <a:spAutoFit/>
          </a:bodyPr>
          <a:lstStyle/>
          <a:p>
            <a:r>
              <a:rPr lang="fr-FR" sz="2400" b="1" dirty="0" smtClean="0">
                <a:solidFill>
                  <a:srgbClr val="336699"/>
                </a:solidFill>
                <a:latin typeface="Calibri" pitchFamily="34" charset="0"/>
              </a:rPr>
              <a:t>Illustrations</a:t>
            </a:r>
            <a:endParaRPr lang="fr-FR" sz="2400" dirty="0" smtClean="0">
              <a:solidFill>
                <a:srgbClr val="336699"/>
              </a:solidFill>
              <a:latin typeface="Calibri" pitchFamily="34" charset="0"/>
            </a:endParaRPr>
          </a:p>
        </p:txBody>
      </p:sp>
      <p:pic>
        <p:nvPicPr>
          <p:cNvPr id="2" name="Image 1" descr="DSCF6576.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52120" y="998510"/>
            <a:ext cx="3096344" cy="2322258"/>
          </a:xfrm>
          <a:prstGeom prst="rect">
            <a:avLst/>
          </a:prstGeom>
        </p:spPr>
      </p:pic>
      <p:pic>
        <p:nvPicPr>
          <p:cNvPr id="8" name="Image 7" descr="DSCF6722.JPG"/>
          <p:cNvPicPr>
            <a:picLocks noChangeAspect="1"/>
          </p:cNvPicPr>
          <p:nvPr/>
        </p:nvPicPr>
        <p:blipFill>
          <a:blip r:embed="rId5" cstate="email">
            <a:lum bright="9000"/>
            <a:extLst>
              <a:ext uri="{28A0092B-C50C-407E-A947-70E740481C1C}">
                <a14:useLocalDpi xmlns:a14="http://schemas.microsoft.com/office/drawing/2010/main"/>
              </a:ext>
            </a:extLst>
          </a:blip>
          <a:stretch>
            <a:fillRect/>
          </a:stretch>
        </p:blipFill>
        <p:spPr>
          <a:xfrm>
            <a:off x="5652120" y="3987062"/>
            <a:ext cx="3096344" cy="2322258"/>
          </a:xfrm>
          <a:prstGeom prst="rect">
            <a:avLst/>
          </a:prstGeom>
        </p:spPr>
      </p:pic>
      <p:pic>
        <p:nvPicPr>
          <p:cNvPr id="10" name="Image 9" descr="DSCN0236.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99591" y="1628800"/>
            <a:ext cx="4224469" cy="3168352"/>
          </a:xfrm>
          <a:prstGeom prst="rect">
            <a:avLst/>
          </a:prstGeom>
        </p:spPr>
      </p:pic>
      <p:sp>
        <p:nvSpPr>
          <p:cNvPr id="15" name="ZoneTexte 14"/>
          <p:cNvSpPr txBox="1"/>
          <p:nvPr/>
        </p:nvSpPr>
        <p:spPr>
          <a:xfrm>
            <a:off x="971600" y="4293096"/>
            <a:ext cx="1440160" cy="276999"/>
          </a:xfrm>
          <a:prstGeom prst="rect">
            <a:avLst/>
          </a:prstGeom>
          <a:noFill/>
        </p:spPr>
        <p:txBody>
          <a:bodyPr wrap="square" rtlCol="0">
            <a:spAutoFit/>
          </a:bodyPr>
          <a:lstStyle/>
          <a:p>
            <a:r>
              <a:rPr lang="fr-FR" sz="1200" dirty="0" smtClean="0">
                <a:latin typeface="Calibri" pitchFamily="34" charset="0"/>
              </a:rPr>
              <a:t>Entrée principale</a:t>
            </a:r>
          </a:p>
        </p:txBody>
      </p:sp>
      <p:sp>
        <p:nvSpPr>
          <p:cNvPr id="18" name="ZoneTexte 17"/>
          <p:cNvSpPr txBox="1"/>
          <p:nvPr/>
        </p:nvSpPr>
        <p:spPr>
          <a:xfrm>
            <a:off x="5796136" y="4077072"/>
            <a:ext cx="1440160" cy="276999"/>
          </a:xfrm>
          <a:prstGeom prst="rect">
            <a:avLst/>
          </a:prstGeom>
          <a:noFill/>
        </p:spPr>
        <p:txBody>
          <a:bodyPr wrap="square" rtlCol="0">
            <a:spAutoFit/>
          </a:bodyPr>
          <a:lstStyle/>
          <a:p>
            <a:r>
              <a:rPr lang="fr-FR" sz="1200" dirty="0" smtClean="0">
                <a:latin typeface="Calibri" pitchFamily="34" charset="0"/>
              </a:rPr>
              <a:t>Vue extérieure</a:t>
            </a:r>
          </a:p>
        </p:txBody>
      </p:sp>
      <p:sp>
        <p:nvSpPr>
          <p:cNvPr id="19" name="ZoneTexte 18"/>
          <p:cNvSpPr txBox="1"/>
          <p:nvPr/>
        </p:nvSpPr>
        <p:spPr>
          <a:xfrm>
            <a:off x="5652120" y="3356992"/>
            <a:ext cx="1440160" cy="276999"/>
          </a:xfrm>
          <a:prstGeom prst="rect">
            <a:avLst/>
          </a:prstGeom>
          <a:noFill/>
        </p:spPr>
        <p:txBody>
          <a:bodyPr wrap="square" rtlCol="0">
            <a:spAutoFit/>
          </a:bodyPr>
          <a:lstStyle/>
          <a:p>
            <a:r>
              <a:rPr lang="fr-FR" sz="1200" dirty="0" smtClean="0">
                <a:latin typeface="Calibri" pitchFamily="34" charset="0"/>
              </a:rPr>
              <a:t>Vestiaires</a:t>
            </a:r>
          </a:p>
        </p:txBody>
      </p:sp>
      <p:sp>
        <p:nvSpPr>
          <p:cNvPr id="23" name="ZoneTexte 22"/>
          <p:cNvSpPr txBox="1"/>
          <p:nvPr/>
        </p:nvSpPr>
        <p:spPr>
          <a:xfrm>
            <a:off x="971600" y="5373216"/>
            <a:ext cx="3456384" cy="830997"/>
          </a:xfrm>
          <a:prstGeom prst="rect">
            <a:avLst/>
          </a:prstGeom>
          <a:noFill/>
        </p:spPr>
        <p:txBody>
          <a:bodyPr wrap="square" rtlCol="0">
            <a:spAutoFit/>
          </a:bodyPr>
          <a:lstStyle/>
          <a:p>
            <a:r>
              <a:rPr lang="fr-FR" sz="2400" dirty="0" smtClean="0">
                <a:solidFill>
                  <a:srgbClr val="336699"/>
                </a:solidFill>
                <a:latin typeface="Calibri" pitchFamily="34" charset="0"/>
              </a:rPr>
              <a:t>Centre </a:t>
            </a:r>
            <a:r>
              <a:rPr lang="fr-FR" sz="2400" dirty="0">
                <a:solidFill>
                  <a:srgbClr val="336699"/>
                </a:solidFill>
                <a:latin typeface="Calibri" pitchFamily="34" charset="0"/>
              </a:rPr>
              <a:t>aquatique </a:t>
            </a:r>
            <a:endParaRPr lang="fr-FR" sz="2400" dirty="0" smtClean="0">
              <a:solidFill>
                <a:srgbClr val="336699"/>
              </a:solidFill>
              <a:latin typeface="Calibri" pitchFamily="34" charset="0"/>
            </a:endParaRPr>
          </a:p>
          <a:p>
            <a:r>
              <a:rPr lang="fr-FR" sz="2400" dirty="0" smtClean="0">
                <a:solidFill>
                  <a:srgbClr val="336699"/>
                </a:solidFill>
                <a:latin typeface="Calibri" pitchFamily="34" charset="0"/>
              </a:rPr>
              <a:t>Ville </a:t>
            </a:r>
            <a:r>
              <a:rPr lang="fr-FR" sz="2400" dirty="0">
                <a:solidFill>
                  <a:srgbClr val="336699"/>
                </a:solidFill>
                <a:latin typeface="Calibri" pitchFamily="34" charset="0"/>
              </a:rPr>
              <a:t>de Saint-Priest (69). </a:t>
            </a:r>
          </a:p>
        </p:txBody>
      </p:sp>
    </p:spTree>
    <p:extLst>
      <p:ext uri="{BB962C8B-B14F-4D97-AF65-F5344CB8AC3E}">
        <p14:creationId xmlns:p14="http://schemas.microsoft.com/office/powerpoint/2010/main" val="18727629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logocostevert4,5cm.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7584" y="404664"/>
            <a:ext cx="1820773" cy="432048"/>
          </a:xfrm>
          <a:prstGeom prst="rect">
            <a:avLst/>
          </a:prstGeom>
        </p:spPr>
      </p:pic>
      <p:pic>
        <p:nvPicPr>
          <p:cNvPr id="3" name="Image 2" descr=" BIM logo version EC2.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12360" y="476672"/>
            <a:ext cx="741900" cy="432048"/>
          </a:xfrm>
          <a:prstGeom prst="rect">
            <a:avLst/>
          </a:prstGeom>
        </p:spPr>
      </p:pic>
      <p:pic>
        <p:nvPicPr>
          <p:cNvPr id="4" name="Image 3" descr="DSCF6644.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1520" y="3861048"/>
            <a:ext cx="3312368" cy="2484276"/>
          </a:xfrm>
          <a:prstGeom prst="rect">
            <a:avLst/>
          </a:prstGeom>
        </p:spPr>
      </p:pic>
      <p:pic>
        <p:nvPicPr>
          <p:cNvPr id="5" name="Image 4" descr="DSCN0251.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95935" y="1772816"/>
            <a:ext cx="4992555" cy="3744416"/>
          </a:xfrm>
          <a:prstGeom prst="rect">
            <a:avLst/>
          </a:prstGeom>
        </p:spPr>
      </p:pic>
      <p:pic>
        <p:nvPicPr>
          <p:cNvPr id="6" name="Image 5" descr="DSCN8153.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51520" y="1268760"/>
            <a:ext cx="3312368" cy="2484276"/>
          </a:xfrm>
          <a:prstGeom prst="rect">
            <a:avLst/>
          </a:prstGeom>
        </p:spPr>
      </p:pic>
      <p:sp>
        <p:nvSpPr>
          <p:cNvPr id="7" name="ZoneTexte 6"/>
          <p:cNvSpPr txBox="1"/>
          <p:nvPr/>
        </p:nvSpPr>
        <p:spPr>
          <a:xfrm>
            <a:off x="3995936" y="5805264"/>
            <a:ext cx="2808312" cy="523220"/>
          </a:xfrm>
          <a:prstGeom prst="rect">
            <a:avLst/>
          </a:prstGeom>
          <a:noFill/>
        </p:spPr>
        <p:txBody>
          <a:bodyPr wrap="square" rtlCol="0">
            <a:spAutoFit/>
          </a:bodyPr>
          <a:lstStyle/>
          <a:p>
            <a:r>
              <a:rPr lang="fr-FR" sz="2800" dirty="0" smtClean="0">
                <a:solidFill>
                  <a:srgbClr val="336699"/>
                </a:solidFill>
                <a:latin typeface="Calibri" pitchFamily="34" charset="0"/>
              </a:rPr>
              <a:t>Halle bassin</a:t>
            </a:r>
          </a:p>
        </p:txBody>
      </p:sp>
      <p:sp>
        <p:nvSpPr>
          <p:cNvPr id="10" name="ZoneTexte 9"/>
          <p:cNvSpPr txBox="1"/>
          <p:nvPr/>
        </p:nvSpPr>
        <p:spPr>
          <a:xfrm>
            <a:off x="4067944" y="764704"/>
            <a:ext cx="3456384" cy="830997"/>
          </a:xfrm>
          <a:prstGeom prst="rect">
            <a:avLst/>
          </a:prstGeom>
          <a:noFill/>
        </p:spPr>
        <p:txBody>
          <a:bodyPr wrap="square" rtlCol="0">
            <a:spAutoFit/>
          </a:bodyPr>
          <a:lstStyle/>
          <a:p>
            <a:r>
              <a:rPr lang="fr-FR" sz="2400" dirty="0" smtClean="0">
                <a:solidFill>
                  <a:srgbClr val="336699"/>
                </a:solidFill>
                <a:latin typeface="Calibri" pitchFamily="34" charset="0"/>
              </a:rPr>
              <a:t>Centre </a:t>
            </a:r>
            <a:r>
              <a:rPr lang="fr-FR" sz="2400" dirty="0">
                <a:solidFill>
                  <a:srgbClr val="336699"/>
                </a:solidFill>
                <a:latin typeface="Calibri" pitchFamily="34" charset="0"/>
              </a:rPr>
              <a:t>aquatique </a:t>
            </a:r>
            <a:endParaRPr lang="fr-FR" sz="2400" dirty="0" smtClean="0">
              <a:solidFill>
                <a:srgbClr val="336699"/>
              </a:solidFill>
              <a:latin typeface="Calibri" pitchFamily="34" charset="0"/>
            </a:endParaRPr>
          </a:p>
          <a:p>
            <a:r>
              <a:rPr lang="fr-FR" sz="2400" dirty="0" smtClean="0">
                <a:solidFill>
                  <a:srgbClr val="336699"/>
                </a:solidFill>
                <a:latin typeface="Calibri" pitchFamily="34" charset="0"/>
              </a:rPr>
              <a:t>Ville </a:t>
            </a:r>
            <a:r>
              <a:rPr lang="fr-FR" sz="2400" dirty="0">
                <a:solidFill>
                  <a:srgbClr val="336699"/>
                </a:solidFill>
                <a:latin typeface="Calibri" pitchFamily="34" charset="0"/>
              </a:rPr>
              <a:t>de Saint-Priest (69).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logocostevert4,5cm.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7584" y="404664"/>
            <a:ext cx="1820773" cy="432048"/>
          </a:xfrm>
          <a:prstGeom prst="rect">
            <a:avLst/>
          </a:prstGeom>
        </p:spPr>
      </p:pic>
      <p:pic>
        <p:nvPicPr>
          <p:cNvPr id="4" name="Image 3" descr=" BIM logo version EC2.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80312" y="404663"/>
            <a:ext cx="1101940" cy="641719"/>
          </a:xfrm>
          <a:prstGeom prst="rect">
            <a:avLst/>
          </a:prstGeom>
        </p:spPr>
      </p:pic>
      <p:sp>
        <p:nvSpPr>
          <p:cNvPr id="15" name="ZoneTexte 14"/>
          <p:cNvSpPr txBox="1"/>
          <p:nvPr/>
        </p:nvSpPr>
        <p:spPr>
          <a:xfrm>
            <a:off x="683568" y="3296017"/>
            <a:ext cx="1440160" cy="276999"/>
          </a:xfrm>
          <a:prstGeom prst="rect">
            <a:avLst/>
          </a:prstGeom>
          <a:noFill/>
        </p:spPr>
        <p:txBody>
          <a:bodyPr wrap="square" rtlCol="0">
            <a:spAutoFit/>
          </a:bodyPr>
          <a:lstStyle/>
          <a:p>
            <a:r>
              <a:rPr lang="fr-FR" sz="1200" dirty="0" smtClean="0">
                <a:latin typeface="Calibri" pitchFamily="34" charset="0"/>
              </a:rPr>
              <a:t>Entrée principale</a:t>
            </a:r>
          </a:p>
        </p:txBody>
      </p:sp>
      <p:sp>
        <p:nvSpPr>
          <p:cNvPr id="18" name="ZoneTexte 17"/>
          <p:cNvSpPr txBox="1"/>
          <p:nvPr/>
        </p:nvSpPr>
        <p:spPr>
          <a:xfrm>
            <a:off x="3131840" y="3296017"/>
            <a:ext cx="2952328" cy="276999"/>
          </a:xfrm>
          <a:prstGeom prst="rect">
            <a:avLst/>
          </a:prstGeom>
          <a:noFill/>
        </p:spPr>
        <p:txBody>
          <a:bodyPr wrap="square" rtlCol="0">
            <a:spAutoFit/>
          </a:bodyPr>
          <a:lstStyle/>
          <a:p>
            <a:r>
              <a:rPr lang="fr-FR" sz="1200" dirty="0" smtClean="0">
                <a:latin typeface="Calibri" pitchFamily="34" charset="0"/>
              </a:rPr>
              <a:t>Pose nouvel isolant de type </a:t>
            </a:r>
            <a:r>
              <a:rPr lang="fr-FR" sz="1200" dirty="0" err="1" smtClean="0">
                <a:latin typeface="Calibri" pitchFamily="34" charset="0"/>
              </a:rPr>
              <a:t>foamglas</a:t>
            </a:r>
            <a:endParaRPr lang="fr-FR" sz="1200" dirty="0" smtClean="0">
              <a:latin typeface="Calibri" pitchFamily="34" charset="0"/>
            </a:endParaRPr>
          </a:p>
        </p:txBody>
      </p:sp>
      <p:sp>
        <p:nvSpPr>
          <p:cNvPr id="19" name="ZoneTexte 18"/>
          <p:cNvSpPr txBox="1"/>
          <p:nvPr/>
        </p:nvSpPr>
        <p:spPr>
          <a:xfrm>
            <a:off x="6084168" y="3296017"/>
            <a:ext cx="2664296" cy="276999"/>
          </a:xfrm>
          <a:prstGeom prst="rect">
            <a:avLst/>
          </a:prstGeom>
          <a:noFill/>
        </p:spPr>
        <p:txBody>
          <a:bodyPr wrap="square" rtlCol="0">
            <a:spAutoFit/>
          </a:bodyPr>
          <a:lstStyle/>
          <a:p>
            <a:r>
              <a:rPr lang="fr-FR" sz="1200" dirty="0" smtClean="0">
                <a:latin typeface="Calibri" pitchFamily="34" charset="0"/>
              </a:rPr>
              <a:t>Dépose de toutes menuiseries</a:t>
            </a:r>
          </a:p>
        </p:txBody>
      </p:sp>
      <p:sp>
        <p:nvSpPr>
          <p:cNvPr id="20" name="ZoneTexte 19"/>
          <p:cNvSpPr txBox="1"/>
          <p:nvPr/>
        </p:nvSpPr>
        <p:spPr>
          <a:xfrm>
            <a:off x="683568" y="3717033"/>
            <a:ext cx="2736304" cy="288032"/>
          </a:xfrm>
          <a:prstGeom prst="rect">
            <a:avLst/>
          </a:prstGeom>
          <a:noFill/>
        </p:spPr>
        <p:txBody>
          <a:bodyPr wrap="square" rtlCol="0">
            <a:spAutoFit/>
          </a:bodyPr>
          <a:lstStyle/>
          <a:p>
            <a:r>
              <a:rPr lang="fr-FR" sz="1200" dirty="0" smtClean="0">
                <a:latin typeface="Calibri" pitchFamily="34" charset="0"/>
              </a:rPr>
              <a:t>Dépose du complexe de toiture</a:t>
            </a:r>
          </a:p>
        </p:txBody>
      </p:sp>
      <p:sp>
        <p:nvSpPr>
          <p:cNvPr id="21" name="ZoneTexte 20"/>
          <p:cNvSpPr txBox="1"/>
          <p:nvPr/>
        </p:nvSpPr>
        <p:spPr>
          <a:xfrm>
            <a:off x="3131840" y="3717033"/>
            <a:ext cx="2952328" cy="276999"/>
          </a:xfrm>
          <a:prstGeom prst="rect">
            <a:avLst/>
          </a:prstGeom>
          <a:noFill/>
        </p:spPr>
        <p:txBody>
          <a:bodyPr wrap="square" rtlCol="0">
            <a:spAutoFit/>
          </a:bodyPr>
          <a:lstStyle/>
          <a:p>
            <a:r>
              <a:rPr lang="fr-FR" sz="1200" dirty="0" smtClean="0">
                <a:latin typeface="Calibri" pitchFamily="34" charset="0"/>
              </a:rPr>
              <a:t>Pose nouvelle façade intérieure</a:t>
            </a:r>
          </a:p>
        </p:txBody>
      </p:sp>
      <p:sp>
        <p:nvSpPr>
          <p:cNvPr id="22" name="ZoneTexte 21"/>
          <p:cNvSpPr txBox="1"/>
          <p:nvPr/>
        </p:nvSpPr>
        <p:spPr>
          <a:xfrm>
            <a:off x="6084168" y="3717033"/>
            <a:ext cx="2592288" cy="276999"/>
          </a:xfrm>
          <a:prstGeom prst="rect">
            <a:avLst/>
          </a:prstGeom>
          <a:noFill/>
        </p:spPr>
        <p:txBody>
          <a:bodyPr wrap="square" rtlCol="0">
            <a:spAutoFit/>
          </a:bodyPr>
          <a:lstStyle/>
          <a:p>
            <a:r>
              <a:rPr lang="fr-FR" sz="1200" dirty="0" smtClean="0">
                <a:latin typeface="Calibri" pitchFamily="34" charset="0"/>
              </a:rPr>
              <a:t>Reprise hydraulique du bassin</a:t>
            </a:r>
          </a:p>
        </p:txBody>
      </p:sp>
      <p:pic>
        <p:nvPicPr>
          <p:cNvPr id="13" name="Image 12" descr="JM2_6926.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12179" y="1340768"/>
            <a:ext cx="2647653" cy="2015984"/>
          </a:xfrm>
          <a:prstGeom prst="rect">
            <a:avLst/>
          </a:prstGeom>
        </p:spPr>
      </p:pic>
      <p:pic>
        <p:nvPicPr>
          <p:cNvPr id="14" name="Image 13" descr="DSCN1636.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84168" y="3969065"/>
            <a:ext cx="2640287" cy="1980215"/>
          </a:xfrm>
          <a:prstGeom prst="rect">
            <a:avLst/>
          </a:prstGeom>
        </p:spPr>
      </p:pic>
      <p:pic>
        <p:nvPicPr>
          <p:cNvPr id="17" name="Image 16" descr="IMG_0416.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227858" y="3969066"/>
            <a:ext cx="2640286" cy="1980214"/>
          </a:xfrm>
          <a:prstGeom prst="rect">
            <a:avLst/>
          </a:prstGeom>
        </p:spPr>
      </p:pic>
      <p:pic>
        <p:nvPicPr>
          <p:cNvPr id="23" name="Image 22" descr="IMG_1788.jpg"/>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203848" y="1340768"/>
            <a:ext cx="2700000" cy="1996319"/>
          </a:xfrm>
          <a:prstGeom prst="rect">
            <a:avLst/>
          </a:prstGeom>
        </p:spPr>
      </p:pic>
      <p:pic>
        <p:nvPicPr>
          <p:cNvPr id="24" name="Image 23" descr="IMG_0401.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84168" y="1358770"/>
            <a:ext cx="2664296" cy="1998222"/>
          </a:xfrm>
          <a:prstGeom prst="rect">
            <a:avLst/>
          </a:prstGeom>
        </p:spPr>
      </p:pic>
      <p:pic>
        <p:nvPicPr>
          <p:cNvPr id="25" name="Image 24" descr="DSC_8451.JPG"/>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404108" y="3969065"/>
            <a:ext cx="2655575" cy="1980215"/>
          </a:xfrm>
          <a:prstGeom prst="rect">
            <a:avLst/>
          </a:prstGeom>
        </p:spPr>
      </p:pic>
    </p:spTree>
    <p:extLst>
      <p:ext uri="{BB962C8B-B14F-4D97-AF65-F5344CB8AC3E}">
        <p14:creationId xmlns:p14="http://schemas.microsoft.com/office/powerpoint/2010/main" val="41970597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logocostevert4,5cm.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1600" y="404664"/>
            <a:ext cx="1820773" cy="432048"/>
          </a:xfrm>
          <a:prstGeom prst="rect">
            <a:avLst/>
          </a:prstGeom>
        </p:spPr>
      </p:pic>
      <p:pic>
        <p:nvPicPr>
          <p:cNvPr id="4" name="Image 3" descr=" BIM logo version EC2.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96336" y="476672"/>
            <a:ext cx="957924" cy="557850"/>
          </a:xfrm>
          <a:prstGeom prst="rect">
            <a:avLst/>
          </a:prstGeom>
        </p:spPr>
      </p:pic>
      <p:sp>
        <p:nvSpPr>
          <p:cNvPr id="15" name="ZoneTexte 14"/>
          <p:cNvSpPr txBox="1"/>
          <p:nvPr/>
        </p:nvSpPr>
        <p:spPr>
          <a:xfrm>
            <a:off x="683568" y="3296017"/>
            <a:ext cx="1440160" cy="276999"/>
          </a:xfrm>
          <a:prstGeom prst="rect">
            <a:avLst/>
          </a:prstGeom>
          <a:noFill/>
        </p:spPr>
        <p:txBody>
          <a:bodyPr wrap="square" rtlCol="0">
            <a:spAutoFit/>
          </a:bodyPr>
          <a:lstStyle/>
          <a:p>
            <a:r>
              <a:rPr lang="fr-FR" sz="1200" dirty="0" smtClean="0">
                <a:latin typeface="Calibri" pitchFamily="34" charset="0"/>
              </a:rPr>
              <a:t>Entrée principale</a:t>
            </a:r>
          </a:p>
        </p:txBody>
      </p:sp>
      <p:sp>
        <p:nvSpPr>
          <p:cNvPr id="18" name="ZoneTexte 17"/>
          <p:cNvSpPr txBox="1"/>
          <p:nvPr/>
        </p:nvSpPr>
        <p:spPr>
          <a:xfrm>
            <a:off x="3131840" y="3296017"/>
            <a:ext cx="2808312" cy="276999"/>
          </a:xfrm>
          <a:prstGeom prst="rect">
            <a:avLst/>
          </a:prstGeom>
          <a:noFill/>
        </p:spPr>
        <p:txBody>
          <a:bodyPr wrap="square" rtlCol="0">
            <a:spAutoFit/>
          </a:bodyPr>
          <a:lstStyle/>
          <a:p>
            <a:r>
              <a:rPr lang="fr-FR" sz="1200" dirty="0" smtClean="0">
                <a:latin typeface="Calibri" pitchFamily="34" charset="0"/>
              </a:rPr>
              <a:t>Membrane amorphe photovoltaïque</a:t>
            </a:r>
          </a:p>
        </p:txBody>
      </p:sp>
      <p:sp>
        <p:nvSpPr>
          <p:cNvPr id="19" name="ZoneTexte 18"/>
          <p:cNvSpPr txBox="1"/>
          <p:nvPr/>
        </p:nvSpPr>
        <p:spPr>
          <a:xfrm>
            <a:off x="6084168" y="3296017"/>
            <a:ext cx="2664296" cy="276999"/>
          </a:xfrm>
          <a:prstGeom prst="rect">
            <a:avLst/>
          </a:prstGeom>
          <a:noFill/>
        </p:spPr>
        <p:txBody>
          <a:bodyPr wrap="square" rtlCol="0">
            <a:spAutoFit/>
          </a:bodyPr>
          <a:lstStyle/>
          <a:p>
            <a:r>
              <a:rPr lang="fr-FR" sz="1200" dirty="0" smtClean="0">
                <a:latin typeface="Calibri" pitchFamily="34" charset="0"/>
              </a:rPr>
              <a:t>Gestion EP et protections solaires</a:t>
            </a:r>
          </a:p>
        </p:txBody>
      </p:sp>
      <p:sp>
        <p:nvSpPr>
          <p:cNvPr id="20" name="ZoneTexte 19"/>
          <p:cNvSpPr txBox="1"/>
          <p:nvPr/>
        </p:nvSpPr>
        <p:spPr>
          <a:xfrm>
            <a:off x="683568" y="3717032"/>
            <a:ext cx="1440160" cy="276999"/>
          </a:xfrm>
          <a:prstGeom prst="rect">
            <a:avLst/>
          </a:prstGeom>
          <a:noFill/>
        </p:spPr>
        <p:txBody>
          <a:bodyPr wrap="square" rtlCol="0">
            <a:spAutoFit/>
          </a:bodyPr>
          <a:lstStyle/>
          <a:p>
            <a:r>
              <a:rPr lang="fr-FR" sz="1200" dirty="0" smtClean="0">
                <a:latin typeface="Calibri" pitchFamily="34" charset="0"/>
              </a:rPr>
              <a:t>Entrée réhabilitée</a:t>
            </a:r>
          </a:p>
        </p:txBody>
      </p:sp>
      <p:sp>
        <p:nvSpPr>
          <p:cNvPr id="21" name="ZoneTexte 20"/>
          <p:cNvSpPr txBox="1"/>
          <p:nvPr/>
        </p:nvSpPr>
        <p:spPr>
          <a:xfrm>
            <a:off x="3131840" y="3717033"/>
            <a:ext cx="2808312" cy="276999"/>
          </a:xfrm>
          <a:prstGeom prst="rect">
            <a:avLst/>
          </a:prstGeom>
          <a:noFill/>
        </p:spPr>
        <p:txBody>
          <a:bodyPr wrap="square" rtlCol="0">
            <a:spAutoFit/>
          </a:bodyPr>
          <a:lstStyle/>
          <a:p>
            <a:r>
              <a:rPr lang="fr-FR" sz="1200" dirty="0" smtClean="0">
                <a:latin typeface="Calibri" pitchFamily="34" charset="0"/>
              </a:rPr>
              <a:t>Nouveau hall : lumière naturelle</a:t>
            </a:r>
          </a:p>
        </p:txBody>
      </p:sp>
      <p:sp>
        <p:nvSpPr>
          <p:cNvPr id="22" name="ZoneTexte 21"/>
          <p:cNvSpPr txBox="1"/>
          <p:nvPr/>
        </p:nvSpPr>
        <p:spPr>
          <a:xfrm>
            <a:off x="6084168" y="3717033"/>
            <a:ext cx="2736304" cy="288032"/>
          </a:xfrm>
          <a:prstGeom prst="rect">
            <a:avLst/>
          </a:prstGeom>
          <a:noFill/>
        </p:spPr>
        <p:txBody>
          <a:bodyPr wrap="square" rtlCol="0">
            <a:spAutoFit/>
          </a:bodyPr>
          <a:lstStyle/>
          <a:p>
            <a:r>
              <a:rPr lang="fr-FR" sz="1200" dirty="0" smtClean="0">
                <a:latin typeface="Calibri" pitchFamily="34" charset="0"/>
              </a:rPr>
              <a:t>Halle bassin : lumière naturelle</a:t>
            </a:r>
          </a:p>
        </p:txBody>
      </p:sp>
      <p:pic>
        <p:nvPicPr>
          <p:cNvPr id="13" name="Image 12" descr="IMG_4046.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20426" y="1340768"/>
            <a:ext cx="2639406" cy="1974327"/>
          </a:xfrm>
          <a:prstGeom prst="rect">
            <a:avLst/>
          </a:prstGeom>
        </p:spPr>
      </p:pic>
      <p:pic>
        <p:nvPicPr>
          <p:cNvPr id="14" name="Image 13" descr="P1010944.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84168" y="3951058"/>
            <a:ext cx="2664296" cy="1998222"/>
          </a:xfrm>
          <a:prstGeom prst="rect">
            <a:avLst/>
          </a:prstGeom>
        </p:spPr>
      </p:pic>
      <p:pic>
        <p:nvPicPr>
          <p:cNvPr id="23" name="Image 22" descr="Photo 026.jp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275857" y="1341008"/>
            <a:ext cx="2587850" cy="1982334"/>
          </a:xfrm>
          <a:prstGeom prst="rect">
            <a:avLst/>
          </a:prstGeom>
        </p:spPr>
      </p:pic>
      <p:pic>
        <p:nvPicPr>
          <p:cNvPr id="24" name="Image 23" descr="IMG_4041.jpg"/>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120352" y="1328352"/>
            <a:ext cx="2628112" cy="2028640"/>
          </a:xfrm>
          <a:prstGeom prst="rect">
            <a:avLst/>
          </a:prstGeom>
        </p:spPr>
      </p:pic>
      <p:pic>
        <p:nvPicPr>
          <p:cNvPr id="25" name="Image 24" descr="IMG_4054.jpg"/>
          <p:cNvPicPr>
            <a:picLocks noChangeAspect="1"/>
          </p:cNvPicPr>
          <p:nvPr/>
        </p:nvPicPr>
        <p:blipFill rotWithShape="1">
          <a:blip r:embed="rId8" cstate="email">
            <a:extLst>
              <a:ext uri="{28A0092B-C50C-407E-A947-70E740481C1C}">
                <a14:useLocalDpi xmlns:a14="http://schemas.microsoft.com/office/drawing/2010/main"/>
              </a:ext>
            </a:extLst>
          </a:blip>
          <a:srcRect b="-233"/>
          <a:stretch/>
        </p:blipFill>
        <p:spPr>
          <a:xfrm>
            <a:off x="3275856" y="3950076"/>
            <a:ext cx="2592288" cy="2003901"/>
          </a:xfrm>
          <a:prstGeom prst="rect">
            <a:avLst/>
          </a:prstGeom>
        </p:spPr>
      </p:pic>
      <p:pic>
        <p:nvPicPr>
          <p:cNvPr id="26" name="Image 25" descr="IMG_4052.jpg"/>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395536" y="3964507"/>
            <a:ext cx="2664296" cy="1984773"/>
          </a:xfrm>
          <a:prstGeom prst="rect">
            <a:avLst/>
          </a:prstGeom>
        </p:spPr>
      </p:pic>
    </p:spTree>
    <p:extLst>
      <p:ext uri="{BB962C8B-B14F-4D97-AF65-F5344CB8AC3E}">
        <p14:creationId xmlns:p14="http://schemas.microsoft.com/office/powerpoint/2010/main" val="1970353387"/>
      </p:ext>
    </p:extLst>
  </p:cSld>
  <p:clrMapOvr>
    <a:masterClrMapping/>
  </p:clrMapOvr>
  <p:timing>
    <p:tnLst>
      <p:par>
        <p:cTn id="1" dur="indefinite" restart="never" nodeType="tmRoot"/>
      </p:par>
    </p:tnLst>
  </p:timing>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1_Modèle par défaut">
  <a:themeElements>
    <a:clrScheme name="21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1_Modèle par défau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1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1_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1_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1_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1_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1_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1_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1_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1_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1_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1_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1_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3_Modèle par défaut">
  <a:themeElements>
    <a:clrScheme name="13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3_Modèle par défau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3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3_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3_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3_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3_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3_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3_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3_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3_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3_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3_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3_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2848</TotalTime>
  <Words>642</Words>
  <Application>Microsoft Office PowerPoint</Application>
  <PresentationFormat>Affichage à l'écran (4:3)</PresentationFormat>
  <Paragraphs>74</Paragraphs>
  <Slides>14</Slides>
  <Notes>0</Notes>
  <HiddenSlides>0</HiddenSlides>
  <MMClips>0</MMClips>
  <ScaleCrop>false</ScaleCrop>
  <HeadingPairs>
    <vt:vector size="4" baseType="variant">
      <vt:variant>
        <vt:lpstr>Thème</vt:lpstr>
      </vt:variant>
      <vt:variant>
        <vt:i4>3</vt:i4>
      </vt:variant>
      <vt:variant>
        <vt:lpstr>Titres des diapositives</vt:lpstr>
      </vt:variant>
      <vt:variant>
        <vt:i4>14</vt:i4>
      </vt:variant>
    </vt:vector>
  </HeadingPairs>
  <TitlesOfParts>
    <vt:vector size="17" baseType="lpstr">
      <vt:lpstr>Modèle par défaut</vt:lpstr>
      <vt:lpstr>21_Modèle par défaut</vt:lpstr>
      <vt:lpstr>13_Modèle par défaut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FUSION</dc:creator>
  <cp:lastModifiedBy>pdelbosc</cp:lastModifiedBy>
  <cp:revision>192</cp:revision>
  <dcterms:created xsi:type="dcterms:W3CDTF">2013-03-29T16:45:03Z</dcterms:created>
  <dcterms:modified xsi:type="dcterms:W3CDTF">2014-11-27T16:01:08Z</dcterms:modified>
</cp:coreProperties>
</file>